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485" r:id="rId1"/>
    <p:sldMasterId id="2147485540" r:id="rId2"/>
    <p:sldMasterId id="2147485568" r:id="rId3"/>
    <p:sldMasterId id="2147485616" r:id="rId4"/>
  </p:sldMasterIdLst>
  <p:notesMasterIdLst>
    <p:notesMasterId r:id="rId18"/>
  </p:notesMasterIdLst>
  <p:sldIdLst>
    <p:sldId id="408" r:id="rId5"/>
    <p:sldId id="409" r:id="rId6"/>
    <p:sldId id="406" r:id="rId7"/>
    <p:sldId id="379" r:id="rId8"/>
    <p:sldId id="396" r:id="rId9"/>
    <p:sldId id="395" r:id="rId10"/>
    <p:sldId id="399" r:id="rId11"/>
    <p:sldId id="400" r:id="rId12"/>
    <p:sldId id="401" r:id="rId13"/>
    <p:sldId id="405" r:id="rId14"/>
    <p:sldId id="403" r:id="rId15"/>
    <p:sldId id="407" r:id="rId16"/>
    <p:sldId id="377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10E"/>
    <a:srgbClr val="1196A0"/>
    <a:srgbClr val="640DBA"/>
    <a:srgbClr val="663366"/>
    <a:srgbClr val="455560"/>
    <a:srgbClr val="303A3F"/>
    <a:srgbClr val="3D1C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1" autoAdjust="0"/>
    <p:restoredTop sz="75540" autoAdjust="0"/>
  </p:normalViewPr>
  <p:slideViewPr>
    <p:cSldViewPr snapToGrid="0" snapToObjects="1">
      <p:cViewPr varScale="1">
        <p:scale>
          <a:sx n="69" d="100"/>
          <a:sy n="69" d="100"/>
        </p:scale>
        <p:origin x="188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672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-27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8F9C5-21B3-4159-9725-8029CFF0DCAB}" type="datetimeFigureOut">
              <a:rPr lang="en-GB" smtClean="0"/>
              <a:pPr/>
              <a:t>08/03/2019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7AE79-E547-4843-AC44-019B306635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426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99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hape 12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987" name="Shape 12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935369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98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403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313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440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797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313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7AE79-E547-4843-AC44-019B3066357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02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000" y="5400000"/>
            <a:ext cx="5022016" cy="1080000"/>
          </a:xfrm>
        </p:spPr>
        <p:txBody>
          <a:bodyPr anchor="t" anchorCtr="0"/>
          <a:lstStyle>
            <a:lvl1pPr marL="0" indent="0">
              <a:buNone/>
              <a:defRPr/>
            </a:lvl1pPr>
            <a:lvl2pPr marL="288000" indent="-288000">
              <a:buFont typeface="Wingdings" charset="2"/>
              <a:buChar char="§"/>
              <a:defRPr/>
            </a:lvl2pPr>
            <a:lvl3pPr marL="534988" indent="-228600">
              <a:defRPr/>
            </a:lvl3pPr>
            <a:lvl4pPr marL="803275" indent="-242888">
              <a:tabLst/>
              <a:defRPr/>
            </a:lvl4pPr>
            <a:lvl5pPr marL="1079500" indent="-2286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59418" y="5400675"/>
            <a:ext cx="2420582" cy="10795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 smtClean="0"/>
              <a:t>Optional third party logo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976" y="345210"/>
            <a:ext cx="4508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2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STD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0000" y="1980000"/>
            <a:ext cx="7559675" cy="3600000"/>
          </a:xfr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99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Landscape Image -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71662" y="4859337"/>
            <a:ext cx="3600000" cy="162000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300"/>
            </a:lvl1pPr>
            <a:lvl2pPr marL="0" indent="0">
              <a:spcAft>
                <a:spcPts val="0"/>
              </a:spcAft>
              <a:buNone/>
              <a:defRPr sz="1300"/>
            </a:lvl2pPr>
            <a:lvl3pPr marL="0" indent="0">
              <a:spcAft>
                <a:spcPts val="0"/>
              </a:spcAft>
              <a:buNone/>
              <a:defRPr sz="1300"/>
            </a:lvl3pPr>
            <a:lvl4pPr marL="0" indent="0">
              <a:spcAft>
                <a:spcPts val="0"/>
              </a:spcAft>
              <a:buNone/>
              <a:defRPr sz="1300"/>
            </a:lvl4pPr>
            <a:lvl5pPr marL="0" indent="0"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71663" y="900113"/>
            <a:ext cx="5400675" cy="36004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4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Content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quarter" idx="21"/>
          </p:nvPr>
        </p:nvSpPr>
        <p:spPr>
          <a:xfrm>
            <a:off x="773113" y="3583933"/>
            <a:ext cx="3600450" cy="2339975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9"/>
          </p:nvPr>
        </p:nvSpPr>
        <p:spPr>
          <a:xfrm>
            <a:off x="4768850" y="900113"/>
            <a:ext cx="3600450" cy="2339975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4768850" y="3583933"/>
            <a:ext cx="3600450" cy="2339975"/>
          </a:xfrm>
        </p:spPr>
        <p:txBody>
          <a:bodyPr/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773113" y="900113"/>
            <a:ext cx="3600450" cy="2339975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54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Portrai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500" y="187325"/>
            <a:ext cx="4319588" cy="648017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quarter" idx="16"/>
          </p:nvPr>
        </p:nvSpPr>
        <p:spPr>
          <a:xfrm>
            <a:off x="4768850" y="900113"/>
            <a:ext cx="3600450" cy="2339975"/>
          </a:xfrm>
        </p:spPr>
        <p:txBody>
          <a:bodyPr anchor="b" anchorCtr="0"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18"/>
          </p:nvPr>
        </p:nvSpPr>
        <p:spPr>
          <a:xfrm>
            <a:off x="4768850" y="3583933"/>
            <a:ext cx="3600450" cy="2339975"/>
          </a:xfrm>
        </p:spPr>
        <p:txBody>
          <a:bodyPr>
            <a:normAutofit/>
          </a:bodyPr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1pPr>
            <a:lvl2pPr marL="180000" indent="-180000">
              <a:lnSpc>
                <a:spcPts val="1700"/>
              </a:lnSpc>
              <a:spcAft>
                <a:spcPts val="0"/>
              </a:spcAft>
              <a:buFont typeface="Wingdings" charset="2"/>
              <a:buChar char="§"/>
              <a:defRPr sz="1300"/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/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300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Single image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tIns="2520000"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68276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067" y="322118"/>
            <a:ext cx="4508500" cy="102870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000" y="5400000"/>
            <a:ext cx="5022016" cy="1080000"/>
          </a:xfrm>
        </p:spPr>
        <p:txBody>
          <a:bodyPr anchor="t" anchorCtr="0"/>
          <a:lstStyle>
            <a:lvl1pPr marL="0" indent="0">
              <a:buNone/>
              <a:defRPr>
                <a:solidFill>
                  <a:srgbClr val="455560"/>
                </a:solidFill>
              </a:defRPr>
            </a:lvl1pPr>
            <a:lvl2pPr marL="288000" indent="-288000">
              <a:buFont typeface="Wingdings" charset="2"/>
              <a:buChar char="§"/>
              <a:defRPr>
                <a:solidFill>
                  <a:srgbClr val="455560"/>
                </a:solidFill>
              </a:defRPr>
            </a:lvl2pPr>
            <a:lvl3pPr marL="534988" indent="-228600">
              <a:defRPr>
                <a:solidFill>
                  <a:srgbClr val="455560"/>
                </a:solidFill>
              </a:defRPr>
            </a:lvl3pPr>
            <a:lvl4pPr marL="803275" indent="-242888">
              <a:tabLst/>
              <a:defRPr>
                <a:solidFill>
                  <a:srgbClr val="455560"/>
                </a:solidFill>
              </a:defRPr>
            </a:lvl4pPr>
            <a:lvl5pPr marL="1079500" indent="-228600"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5859418" y="5400675"/>
            <a:ext cx="2420582" cy="1079500"/>
          </a:xfrm>
        </p:spPr>
        <p:txBody>
          <a:bodyPr anchor="t" anchorCtr="0"/>
          <a:lstStyle>
            <a:lvl1pPr algn="ctr">
              <a:defRPr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Optional third party logo here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1080000"/>
          </a:xfrm>
        </p:spPr>
        <p:txBody>
          <a:bodyPr>
            <a:noAutofit/>
          </a:bodyPr>
          <a:lstStyle>
            <a:lvl1pPr>
              <a:defRPr>
                <a:solidFill>
                  <a:srgbClr val="45556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3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80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STD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 indent="0">
              <a:defRPr>
                <a:solidFill>
                  <a:srgbClr val="455560"/>
                </a:solidFill>
              </a:defRPr>
            </a:lvl4pPr>
            <a:lvl5pPr indent="0"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defRPr sz="2800">
                <a:solidFill>
                  <a:srgbClr val="455560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29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Landscape Image - Cen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871662" y="4859337"/>
            <a:ext cx="3600000" cy="1620000"/>
          </a:xfrm>
        </p:spPr>
        <p:txBody>
          <a:bodyPr/>
          <a:lstStyle>
            <a:lvl1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1pPr>
            <a:lvl2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2pPr>
            <a:lvl3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3pPr>
            <a:lvl4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4pPr>
            <a:lvl5pPr marL="0" indent="0">
              <a:lnSpc>
                <a:spcPts val="1700"/>
              </a:lnSpc>
              <a:spcAft>
                <a:spcPts val="0"/>
              </a:spcAft>
              <a:buNone/>
              <a:defRPr sz="1300"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871663" y="900113"/>
            <a:ext cx="5400675" cy="36004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1003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Content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quarter" idx="25"/>
          </p:nvPr>
        </p:nvSpPr>
        <p:spPr>
          <a:xfrm>
            <a:off x="773113" y="3583933"/>
            <a:ext cx="3600450" cy="2339975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3"/>
          </p:nvPr>
        </p:nvSpPr>
        <p:spPr>
          <a:xfrm>
            <a:off x="773113" y="900113"/>
            <a:ext cx="3600450" cy="2339975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quarter" idx="24"/>
          </p:nvPr>
        </p:nvSpPr>
        <p:spPr>
          <a:xfrm>
            <a:off x="4768850" y="900113"/>
            <a:ext cx="3600450" cy="2339975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quarter" idx="26"/>
          </p:nvPr>
        </p:nvSpPr>
        <p:spPr>
          <a:xfrm>
            <a:off x="4768850" y="3583933"/>
            <a:ext cx="3600450" cy="2339975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1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T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0000" y="1980000"/>
            <a:ext cx="7559675" cy="36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19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Portrait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90500" y="188913"/>
            <a:ext cx="4319588" cy="6480175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9"/>
          </p:nvPr>
        </p:nvSpPr>
        <p:spPr>
          <a:xfrm>
            <a:off x="4770438" y="900000"/>
            <a:ext cx="3598862" cy="2340000"/>
          </a:xfrm>
        </p:spPr>
        <p:txBody>
          <a:bodyPr anchor="b" anchorCtr="0"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0"/>
          </p:nvPr>
        </p:nvSpPr>
        <p:spPr>
          <a:xfrm>
            <a:off x="4770438" y="3585600"/>
            <a:ext cx="3598862" cy="2340000"/>
          </a:xfrm>
        </p:spPr>
        <p:txBody>
          <a:bodyPr/>
          <a:lstStyle>
            <a:lvl1pPr>
              <a:defRPr>
                <a:solidFill>
                  <a:srgbClr val="455560"/>
                </a:solidFill>
              </a:defRPr>
            </a:lvl1pPr>
            <a:lvl2pPr>
              <a:defRPr>
                <a:solidFill>
                  <a:srgbClr val="455560"/>
                </a:solidFill>
              </a:defRPr>
            </a:lvl2pPr>
            <a:lvl3pPr>
              <a:defRPr>
                <a:solidFill>
                  <a:srgbClr val="455560"/>
                </a:solidFill>
              </a:defRPr>
            </a:lvl3pPr>
            <a:lvl4pPr>
              <a:defRPr>
                <a:solidFill>
                  <a:srgbClr val="455560"/>
                </a:solidFill>
              </a:defRPr>
            </a:lvl4pPr>
            <a:lvl5pPr>
              <a:defRPr>
                <a:solidFill>
                  <a:srgbClr val="45556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239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nt Single image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tIns="2520000"/>
          <a:lstStyle>
            <a:lvl1pPr marL="0" indent="0" algn="ctr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4648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itl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000" y="5400000"/>
            <a:ext cx="5022016" cy="1080000"/>
          </a:xfrm>
        </p:spPr>
        <p:txBody>
          <a:bodyPr anchor="t" anchorCtr="0"/>
          <a:lstStyle>
            <a:lvl1pPr marL="0" indent="0">
              <a:buNone/>
              <a:defRPr/>
            </a:lvl1pPr>
            <a:lvl2pPr marL="288000" indent="-288000">
              <a:buFont typeface="Wingdings" charset="2"/>
              <a:buChar char="§"/>
              <a:defRPr/>
            </a:lvl2pPr>
            <a:lvl3pPr marL="534988" indent="-228600">
              <a:defRPr/>
            </a:lvl3pPr>
            <a:lvl4pPr marL="803275" indent="-242888">
              <a:tabLst/>
              <a:defRPr/>
            </a:lvl4pPr>
            <a:lvl5pPr marL="1079500" indent="-22860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5859418" y="5400675"/>
            <a:ext cx="2420582" cy="1079500"/>
          </a:xfrm>
        </p:spPr>
        <p:txBody>
          <a:bodyPr anchor="t" anchorCtr="0"/>
          <a:lstStyle>
            <a:lvl1pPr algn="ctr">
              <a:defRPr/>
            </a:lvl1pPr>
          </a:lstStyle>
          <a:p>
            <a:r>
              <a:rPr lang="en-US" dirty="0" smtClean="0"/>
              <a:t>Optional third party logo here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976" y="345210"/>
            <a:ext cx="45085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TD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20000" y="1980000"/>
            <a:ext cx="7559675" cy="360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8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3A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3A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555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4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3A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55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36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3A3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55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55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DC117B-7359-498F-909D-2F7B0090A88E}" type="datetimeFigureOut">
              <a:rPr lang="en-GB" smtClean="0"/>
              <a:t>08/03/2019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F7AD23-6AE6-4C1B-B907-B21EBF6FD4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53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2_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720000" y="900000"/>
            <a:ext cx="7560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753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3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io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340000"/>
            <a:ext cx="7560000" cy="2160000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66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900000"/>
            <a:ext cx="756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1C3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992751"/>
            <a:ext cx="7560000" cy="3600000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85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5" r:id="rId1"/>
    <p:sldLayoutId id="2147485489" r:id="rId2"/>
    <p:sldLayoutId id="2147485608" r:id="rId3"/>
    <p:sldLayoutId id="2147485609" r:id="rId4"/>
    <p:sldLayoutId id="2147485610" r:id="rId5"/>
    <p:sldLayoutId id="2147485681" r:id="rId6"/>
    <p:sldLayoutId id="2147485682" r:id="rId7"/>
  </p:sldLayoutIdLs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2pPr>
      <a:lvl3pPr marL="360000" indent="-180000" algn="l" defTabSz="457200" rtl="0" eaLnBrk="1" latinLnBrk="0" hangingPunct="1">
        <a:lnSpc>
          <a:spcPts val="15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3pPr>
      <a:lvl4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4pPr>
      <a:lvl5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/>
          <p:nvPr/>
        </p:nvSpPr>
        <p:spPr>
          <a:xfrm>
            <a:off x="3308" y="0"/>
            <a:ext cx="9137385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44000 w 9144000"/>
              <a:gd name="connsiteY3" fmla="*/ 6858000 h 6858000"/>
              <a:gd name="connsiteX4" fmla="*/ 0 w 9144000"/>
              <a:gd name="connsiteY4" fmla="*/ 6858000 h 6858000"/>
              <a:gd name="connsiteX5" fmla="*/ 0 w 9144000"/>
              <a:gd name="connsiteY5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37385 w 9144000"/>
              <a:gd name="connsiteY3" fmla="*/ 899554 h 6858000"/>
              <a:gd name="connsiteX4" fmla="*/ 9144000 w 9144000"/>
              <a:gd name="connsiteY4" fmla="*/ 6858000 h 6858000"/>
              <a:gd name="connsiteX5" fmla="*/ 0 w 9144000"/>
              <a:gd name="connsiteY5" fmla="*/ 6858000 h 6858000"/>
              <a:gd name="connsiteX6" fmla="*/ 0 w 9144000"/>
              <a:gd name="connsiteY6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37385 w 9144000"/>
              <a:gd name="connsiteY3" fmla="*/ 899554 h 6858000"/>
              <a:gd name="connsiteX4" fmla="*/ 9137385 w 9144000"/>
              <a:gd name="connsiteY4" fmla="*/ 2460546 h 6858000"/>
              <a:gd name="connsiteX5" fmla="*/ 9144000 w 9144000"/>
              <a:gd name="connsiteY5" fmla="*/ 6858000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37385 w 9144000"/>
              <a:gd name="connsiteY3" fmla="*/ 899554 h 6858000"/>
              <a:gd name="connsiteX4" fmla="*/ 9137385 w 9144000"/>
              <a:gd name="connsiteY4" fmla="*/ 2460546 h 6858000"/>
              <a:gd name="connsiteX5" fmla="*/ 9144000 w 9144000"/>
              <a:gd name="connsiteY5" fmla="*/ 6858000 h 6858000"/>
              <a:gd name="connsiteX6" fmla="*/ 7699746 w 9144000"/>
              <a:gd name="connsiteY6" fmla="*/ 6852488 h 6858000"/>
              <a:gd name="connsiteX7" fmla="*/ 0 w 9144000"/>
              <a:gd name="connsiteY7" fmla="*/ 6858000 h 6858000"/>
              <a:gd name="connsiteX8" fmla="*/ 0 w 9144000"/>
              <a:gd name="connsiteY8" fmla="*/ 0 h 6858000"/>
              <a:gd name="connsiteX0" fmla="*/ 0 w 9144000"/>
              <a:gd name="connsiteY0" fmla="*/ 0 h 6858000"/>
              <a:gd name="connsiteX1" fmla="*/ 6315027 w 9144000"/>
              <a:gd name="connsiteY1" fmla="*/ 0 h 6858000"/>
              <a:gd name="connsiteX2" fmla="*/ 9144000 w 9144000"/>
              <a:gd name="connsiteY2" fmla="*/ 0 h 6858000"/>
              <a:gd name="connsiteX3" fmla="*/ 9137385 w 9144000"/>
              <a:gd name="connsiteY3" fmla="*/ 899554 h 6858000"/>
              <a:gd name="connsiteX4" fmla="*/ 9137385 w 9144000"/>
              <a:gd name="connsiteY4" fmla="*/ 2460546 h 6858000"/>
              <a:gd name="connsiteX5" fmla="*/ 7699746 w 9144000"/>
              <a:gd name="connsiteY5" fmla="*/ 6852488 h 6858000"/>
              <a:gd name="connsiteX6" fmla="*/ 0 w 9144000"/>
              <a:gd name="connsiteY6" fmla="*/ 6858000 h 6858000"/>
              <a:gd name="connsiteX7" fmla="*/ 0 w 9144000"/>
              <a:gd name="connsiteY7" fmla="*/ 0 h 6858000"/>
              <a:gd name="connsiteX0" fmla="*/ 0 w 9137385"/>
              <a:gd name="connsiteY0" fmla="*/ 0 h 6858000"/>
              <a:gd name="connsiteX1" fmla="*/ 6315027 w 9137385"/>
              <a:gd name="connsiteY1" fmla="*/ 0 h 6858000"/>
              <a:gd name="connsiteX2" fmla="*/ 9137385 w 9137385"/>
              <a:gd name="connsiteY2" fmla="*/ 899554 h 6858000"/>
              <a:gd name="connsiteX3" fmla="*/ 9137385 w 9137385"/>
              <a:gd name="connsiteY3" fmla="*/ 2460546 h 6858000"/>
              <a:gd name="connsiteX4" fmla="*/ 7699746 w 9137385"/>
              <a:gd name="connsiteY4" fmla="*/ 6852488 h 6858000"/>
              <a:gd name="connsiteX5" fmla="*/ 0 w 9137385"/>
              <a:gd name="connsiteY5" fmla="*/ 6858000 h 6858000"/>
              <a:gd name="connsiteX6" fmla="*/ 0 w 9137385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37385" h="6858000">
                <a:moveTo>
                  <a:pt x="0" y="0"/>
                </a:moveTo>
                <a:lnTo>
                  <a:pt x="6315027" y="0"/>
                </a:lnTo>
                <a:lnTo>
                  <a:pt x="9137385" y="899554"/>
                </a:lnTo>
                <a:lnTo>
                  <a:pt x="9137385" y="2460546"/>
                </a:lnTo>
                <a:lnTo>
                  <a:pt x="7699746" y="685248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900000"/>
            <a:ext cx="756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992751"/>
            <a:ext cx="7560000" cy="3600000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12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1" r:id="rId1"/>
    <p:sldLayoutId id="2147485560" r:id="rId2"/>
    <p:sldLayoutId id="2147485541" r:id="rId3"/>
    <p:sldLayoutId id="2147485550" r:id="rId4"/>
    <p:sldLayoutId id="2147485553" r:id="rId5"/>
    <p:sldLayoutId id="2147485591" r:id="rId6"/>
    <p:sldLayoutId id="2147485555" r:id="rId7"/>
  </p:sldLayoutIdLs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2pPr>
      <a:lvl3pPr marL="360000" indent="-180000" algn="l" defTabSz="457200" rtl="0" eaLnBrk="1" latinLnBrk="0" hangingPunct="1">
        <a:lnSpc>
          <a:spcPts val="15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3pPr>
      <a:lvl4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4pPr>
      <a:lvl5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20725" y="900113"/>
            <a:ext cx="75596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0725" y="1979613"/>
            <a:ext cx="7559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</a:t>
            </a:r>
            <a:r>
              <a:rPr lang="en-GB" dirty="0"/>
              <a:t>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39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3" r:id="rId1"/>
    <p:sldLayoutId id="2147485612" r:id="rId2"/>
    <p:sldLayoutId id="2147485569" r:id="rId3"/>
    <p:sldLayoutId id="2147485582" r:id="rId4"/>
    <p:sldLayoutId id="2147485583" r:id="rId5"/>
    <p:sldLayoutId id="2147485590" r:id="rId6"/>
    <p:sldLayoutId id="2147485587" r:id="rId7"/>
  </p:sldLayoutIdLst>
  <p:txStyles>
    <p:titleStyle>
      <a:lvl1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 kern="1200">
          <a:solidFill>
            <a:srgbClr val="455560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rgbClr val="45556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588" indent="-1588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1pPr>
      <a:lvl2pPr marL="179388" indent="-179388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buChar char="§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2pPr>
      <a:lvl3pPr marL="358775" indent="-179388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buChar char="§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3pPr>
      <a:lvl4pPr marL="358775" indent="3175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4pPr>
      <a:lvl5pPr marL="358775" indent="3175" algn="l" defTabSz="457200" rtl="0" eaLnBrk="0" fontAlgn="base" hangingPunct="0">
        <a:lnSpc>
          <a:spcPts val="1700"/>
        </a:lnSpc>
        <a:spcBef>
          <a:spcPct val="0"/>
        </a:spcBef>
        <a:spcAft>
          <a:spcPct val="0"/>
        </a:spcAft>
        <a:buClr>
          <a:srgbClr val="455560"/>
        </a:buClr>
        <a:buFont typeface="Wingdings" charset="0"/>
        <a:defRPr sz="1300" kern="1200">
          <a:solidFill>
            <a:srgbClr val="455560"/>
          </a:solidFill>
          <a:latin typeface="Arial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900000"/>
            <a:ext cx="756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D1C3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992751"/>
            <a:ext cx="7560000" cy="3600000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6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17" r:id="rId1"/>
    <p:sldLayoutId id="2147485618" r:id="rId2"/>
    <p:sldLayoutId id="2147485620" r:id="rId3"/>
    <p:sldLayoutId id="2147485621" r:id="rId4"/>
    <p:sldLayoutId id="2147485622" r:id="rId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0" rtl="0" eaLnBrk="1" latinLnBrk="0" hangingPunct="1">
        <a:lnSpc>
          <a:spcPts val="4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1pPr>
      <a:lvl2pPr marL="180000" indent="-180000" algn="l" defTabSz="457200" rtl="0" eaLnBrk="1" latinLnBrk="0" hangingPunct="1">
        <a:lnSpc>
          <a:spcPts val="17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2pPr>
      <a:lvl3pPr marL="360000" indent="-180000" algn="l" defTabSz="457200" rtl="0" eaLnBrk="1" latinLnBrk="0" hangingPunct="1">
        <a:lnSpc>
          <a:spcPts val="1500"/>
        </a:lnSpc>
        <a:spcBef>
          <a:spcPts val="0"/>
        </a:spcBef>
        <a:buFont typeface="Wingdings" charset="2"/>
        <a:buChar char="§"/>
        <a:defRPr sz="1300" kern="1200">
          <a:solidFill>
            <a:srgbClr val="FFFFFF"/>
          </a:solidFill>
          <a:latin typeface="+mn-lt"/>
          <a:ea typeface="+mn-ea"/>
          <a:cs typeface="+mn-cs"/>
        </a:defRPr>
      </a:lvl3pPr>
      <a:lvl4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4pPr>
      <a:lvl5pPr marL="360000" indent="0" algn="l" defTabSz="457200" rtl="0" eaLnBrk="1" latinLnBrk="0" hangingPunct="1">
        <a:lnSpc>
          <a:spcPts val="1500"/>
        </a:lnSpc>
        <a:spcBef>
          <a:spcPts val="0"/>
        </a:spcBef>
        <a:buFont typeface="Arial"/>
        <a:buNone/>
        <a:defRPr sz="13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48249" y="1923804"/>
            <a:ext cx="4595752" cy="261257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4810E"/>
                </a:solidFill>
              </a:rPr>
              <a:t>Piece together Charles Algernon </a:t>
            </a:r>
            <a:r>
              <a:rPr lang="en-US" dirty="0" err="1">
                <a:solidFill>
                  <a:srgbClr val="F4810E"/>
                </a:solidFill>
              </a:rPr>
              <a:t>Fryatt’s</a:t>
            </a:r>
            <a:r>
              <a:rPr lang="en-US" dirty="0">
                <a:solidFill>
                  <a:srgbClr val="F4810E"/>
                </a:solidFill>
              </a:rPr>
              <a:t> story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2597" y="6454241"/>
            <a:ext cx="3966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© IWM </a:t>
            </a:r>
            <a:r>
              <a:rPr lang="en-GB" sz="1600" dirty="0">
                <a:solidFill>
                  <a:schemeClr val="bg1"/>
                </a:solidFill>
              </a:rPr>
              <a:t>EPH 3666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0" y="1674976"/>
            <a:ext cx="3943350" cy="4600575"/>
          </a:xfrm>
          <a:prstGeom prst="rect">
            <a:avLst/>
          </a:prstGeom>
        </p:spPr>
      </p:pic>
      <p:sp>
        <p:nvSpPr>
          <p:cNvPr id="7" name="Google Shape;101;p28"/>
          <p:cNvSpPr txBox="1">
            <a:spLocks/>
          </p:cNvSpPr>
          <p:nvPr/>
        </p:nvSpPr>
        <p:spPr>
          <a:xfrm>
            <a:off x="4572000" y="3984020"/>
            <a:ext cx="4338924" cy="403269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1111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Use historical sources to discover details of </a:t>
            </a:r>
            <a:r>
              <a:rPr lang="en-US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his </a:t>
            </a:r>
            <a:r>
              <a:rPr lang="en-US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life</a:t>
            </a:r>
            <a:br>
              <a:rPr lang="en-US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-US" sz="11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831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31" y="205620"/>
            <a:ext cx="8835241" cy="1080000"/>
          </a:xfrm>
        </p:spPr>
        <p:txBody>
          <a:bodyPr>
            <a:normAutofit fontScale="90000"/>
          </a:bodyPr>
          <a:lstStyle/>
          <a:p>
            <a:pPr lvl="0" defTabSz="914400" fontAlgn="base">
              <a:lnSpc>
                <a:spcPct val="100000"/>
              </a:lnSpc>
              <a:spcAft>
                <a:spcPct val="0"/>
              </a:spcAft>
            </a:pPr>
            <a:r>
              <a:rPr lang="en-US" dirty="0" smtClean="0"/>
              <a:t>German announcement </a:t>
            </a:r>
            <a:br>
              <a:rPr lang="en-US" dirty="0" smtClean="0"/>
            </a:br>
            <a:r>
              <a:rPr lang="en-GB" dirty="0" smtClean="0"/>
              <a:t>IWM </a:t>
            </a:r>
            <a:r>
              <a:rPr lang="en-GB" dirty="0"/>
              <a:t>Collections Q </a:t>
            </a:r>
            <a:r>
              <a:rPr lang="en-GB" dirty="0" smtClean="0"/>
              <a:t>20561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30" y="1285620"/>
            <a:ext cx="7148092" cy="55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501" y="1211282"/>
            <a:ext cx="837210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Announcement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The English Merchant Navy Captain</a:t>
            </a:r>
          </a:p>
          <a:p>
            <a:r>
              <a:rPr lang="en-GB" sz="2400" dirty="0">
                <a:solidFill>
                  <a:schemeClr val="bg1"/>
                </a:solidFill>
              </a:rPr>
              <a:t>Charles </a:t>
            </a:r>
            <a:r>
              <a:rPr lang="en-GB" sz="2400" dirty="0" err="1">
                <a:solidFill>
                  <a:schemeClr val="bg1"/>
                </a:solidFill>
              </a:rPr>
              <a:t>Fryatt</a:t>
            </a:r>
            <a:r>
              <a:rPr lang="en-GB" sz="2400" dirty="0">
                <a:solidFill>
                  <a:schemeClr val="bg1"/>
                </a:solidFill>
              </a:rPr>
              <a:t> from Southampton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Although he isn’t </a:t>
            </a:r>
            <a:r>
              <a:rPr lang="en-GB" sz="2400" dirty="0" smtClean="0">
                <a:solidFill>
                  <a:schemeClr val="bg1"/>
                </a:solidFill>
              </a:rPr>
              <a:t>part of </a:t>
            </a:r>
            <a:r>
              <a:rPr lang="en-GB" sz="2400" dirty="0">
                <a:solidFill>
                  <a:schemeClr val="bg1"/>
                </a:solidFill>
              </a:rPr>
              <a:t>the armed forces, he tried on 28 March 1915 to destroy a German submarine and hit it. </a:t>
            </a:r>
          </a:p>
          <a:p>
            <a:r>
              <a:rPr lang="en-GB" sz="2400" dirty="0">
                <a:solidFill>
                  <a:schemeClr val="bg1"/>
                </a:solidFill>
              </a:rPr>
              <a:t>This is the reason why he was </a:t>
            </a:r>
          </a:p>
          <a:p>
            <a:r>
              <a:rPr lang="en-GB" sz="2400" dirty="0">
                <a:solidFill>
                  <a:schemeClr val="bg1"/>
                </a:solidFill>
              </a:rPr>
              <a:t>Condemned to death</a:t>
            </a:r>
          </a:p>
          <a:p>
            <a:r>
              <a:rPr lang="en-GB" sz="2400" dirty="0">
                <a:solidFill>
                  <a:schemeClr val="bg1"/>
                </a:solidFill>
              </a:rPr>
              <a:t>By the Naval War Board and has been executed. </a:t>
            </a:r>
          </a:p>
          <a:p>
            <a:r>
              <a:rPr lang="en-GB" sz="2400" dirty="0">
                <a:solidFill>
                  <a:schemeClr val="bg1"/>
                </a:solidFill>
              </a:rPr>
              <a:t>Although some time has passed since the incident, this punishment was justified because of his unreasonable actions.</a:t>
            </a:r>
          </a:p>
          <a:p>
            <a:r>
              <a:rPr lang="en-GB" sz="2400" dirty="0">
                <a:solidFill>
                  <a:schemeClr val="bg1"/>
                </a:solidFill>
              </a:rPr>
              <a:t>Signed Admiral Von Schroder</a:t>
            </a:r>
          </a:p>
          <a:p>
            <a:r>
              <a:rPr lang="en-GB" sz="2400" dirty="0">
                <a:solidFill>
                  <a:schemeClr val="bg1"/>
                </a:solidFill>
              </a:rPr>
              <a:t>Naval Commander.</a:t>
            </a:r>
          </a:p>
          <a:p>
            <a:r>
              <a:rPr lang="en-GB" sz="2400" dirty="0">
                <a:solidFill>
                  <a:schemeClr val="bg1"/>
                </a:solidFill>
              </a:rPr>
              <a:t>Bruges, 27 July 1916.</a:t>
            </a:r>
          </a:p>
          <a:p>
            <a:endParaRPr lang="en-GB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41501" y="176315"/>
            <a:ext cx="4490460" cy="15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Translation of German announcement</a:t>
            </a:r>
          </a:p>
          <a:p>
            <a:pPr lvl="0" defTabSz="914400"/>
            <a:r>
              <a:rPr lang="en-GB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IWM Collections Q 20561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90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-11982" y="6313636"/>
            <a:ext cx="11483545" cy="1326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bg1"/>
                </a:solidFill>
              </a:rPr>
              <a:t>© </a:t>
            </a:r>
            <a:r>
              <a:rPr lang="en-US" sz="1600" dirty="0"/>
              <a:t>Copyright The Commonwealth War Graves Commission</a:t>
            </a:r>
            <a:r>
              <a:rPr lang="en-US" sz="1600" dirty="0" smtClean="0">
                <a:solidFill>
                  <a:schemeClr val="bg1"/>
                </a:solidFill>
              </a:rPr>
              <a:t>. Image uploaded for educational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purposes, all rights reserved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6" t="11813" r="15349" b="10972"/>
          <a:stretch/>
        </p:blipFill>
        <p:spPr bwMode="auto">
          <a:xfrm>
            <a:off x="0" y="356259"/>
            <a:ext cx="9227127" cy="569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7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284" y="2340000"/>
            <a:ext cx="7884215" cy="2160000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Arial" charset="0"/>
              </a:rPr>
              <a:t/>
            </a:r>
            <a:br>
              <a:rPr lang="en-GB" dirty="0" smtClean="0">
                <a:latin typeface="Arial" charset="0"/>
              </a:rPr>
            </a:b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29181" y="5093678"/>
            <a:ext cx="7560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/>
              <a:t>livesofthefirstworldwar.org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29181" y="2223080"/>
            <a:ext cx="7891737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25000" lnSpcReduction="20000"/>
          </a:bodyPr>
          <a:lstStyle>
            <a:lvl1pPr algn="l" defTabSz="4572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400" dirty="0" smtClean="0">
                <a:solidFill>
                  <a:srgbClr val="F4810E"/>
                </a:solidFill>
              </a:rPr>
              <a:t>Discover more fascinating stories…</a:t>
            </a:r>
          </a:p>
          <a:p>
            <a:r>
              <a:rPr lang="en-US" sz="14400" dirty="0" smtClean="0">
                <a:solidFill>
                  <a:srgbClr val="F4810E"/>
                </a:solidFill>
              </a:rPr>
              <a:t/>
            </a:r>
            <a:br>
              <a:rPr lang="en-US" sz="14400" dirty="0" smtClean="0">
                <a:solidFill>
                  <a:srgbClr val="F4810E"/>
                </a:solidFill>
              </a:rPr>
            </a:br>
            <a:r>
              <a:rPr lang="en-US" sz="14400" dirty="0" smtClean="0">
                <a:solidFill>
                  <a:srgbClr val="F4810E"/>
                </a:solidFill>
              </a:rPr>
              <a:t>Lives of the First World War </a:t>
            </a:r>
            <a:r>
              <a:rPr lang="en-US" dirty="0" smtClean="0">
                <a:solidFill>
                  <a:srgbClr val="F4810E"/>
                </a:solidFill>
              </a:rPr>
              <a:t/>
            </a:r>
            <a:br>
              <a:rPr lang="en-US" dirty="0" smtClean="0">
                <a:solidFill>
                  <a:srgbClr val="F4810E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7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hape 122"/>
          <p:cNvSpPr txBox="1">
            <a:spLocks noGrp="1"/>
          </p:cNvSpPr>
          <p:nvPr>
            <p:ph type="title"/>
          </p:nvPr>
        </p:nvSpPr>
        <p:spPr>
          <a:xfrm>
            <a:off x="144329" y="469352"/>
            <a:ext cx="8809890" cy="1080000"/>
          </a:xfrm>
        </p:spPr>
        <p:txBody>
          <a:bodyPr lIns="0" tIns="0" rIns="0" bIns="0"/>
          <a:lstStyle/>
          <a:p>
            <a:pPr eaLnBrk="1" hangingPunct="1">
              <a:buSzPct val="25000"/>
            </a:pPr>
            <a:r>
              <a:rPr lang="en-GB" alt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IWM Learning Resources:  Terms of Use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subTitle" idx="4294967295"/>
          </p:nvPr>
        </p:nvSpPr>
        <p:spPr>
          <a:xfrm>
            <a:off x="665124" y="1549352"/>
            <a:ext cx="7331075" cy="3600450"/>
          </a:xfrm>
        </p:spPr>
        <p:txBody>
          <a:bodyPr lIns="0" tIns="0" rIns="0" bIns="0">
            <a:noAutofit/>
          </a:bodyPr>
          <a:lstStyle/>
          <a:p>
            <a:pPr indent="-342900" eaLnBrk="1" fontAlgn="auto" hangingPunct="1"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The images in this resource can be freely used for non-commercial use in your classroom subject to the terms of the IWM’s Non Commercial Licence:  </a:t>
            </a:r>
            <a:r>
              <a:rPr lang="en-GB" sz="1400" u="sng" dirty="0">
                <a:solidFill>
                  <a:schemeClr val="hlink"/>
                </a:solidFill>
                <a:hlinkClick r:id=""/>
              </a:rPr>
              <a:t>http://www.iwm.org.uk/corporate/privacy-copyright/licence</a:t>
            </a:r>
          </a:p>
          <a:p>
            <a:pPr eaLnBrk="1" fontAlgn="auto" hangingPunct="1">
              <a:defRPr/>
            </a:pPr>
            <a:endParaRPr lang="en-GB" sz="1400" u="sng" dirty="0">
              <a:solidFill>
                <a:schemeClr val="hlink"/>
              </a:solidFill>
              <a:hlinkClick r:id=""/>
            </a:endParaRPr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You can use the full presentation or use individual slides within other presentations for use within school and to share with other teachers for their non commercial use as well.</a:t>
            </a:r>
          </a:p>
          <a:p>
            <a:pPr eaLnBrk="1" fontAlgn="auto" hangingPunct="1">
              <a:defRPr/>
            </a:pPr>
            <a:endParaRPr lang="en-GB" sz="1400" dirty="0"/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You can print the images out up to A4 size if you wish to use hard copies with your class.</a:t>
            </a:r>
          </a:p>
          <a:p>
            <a:pPr eaLnBrk="1" fontAlgn="auto" hangingPunct="1">
              <a:defRPr/>
            </a:pPr>
            <a:endParaRPr lang="en-GB" sz="1400" dirty="0"/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Each image comes with an attribution statement, which must be included wherever the image is used. For example, © IWM (Art.IWM ART 1179</a:t>
            </a:r>
            <a:r>
              <a:rPr lang="en-GB" sz="1400" dirty="0" smtClean="0"/>
              <a:t>).</a:t>
            </a:r>
          </a:p>
          <a:p>
            <a:pPr marL="0" indent="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None/>
              <a:defRPr/>
            </a:pPr>
            <a:endParaRPr lang="en-GB" sz="1400" dirty="0" smtClean="0"/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 smtClean="0"/>
              <a:t>Every effort has been made to contact all copyright holders.  IWM will be glad to make good any error or omissions brought to their attention.</a:t>
            </a:r>
            <a:endParaRPr lang="en-GB" sz="1400" dirty="0"/>
          </a:p>
          <a:p>
            <a:pPr marL="0" indent="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/>
              <a:buNone/>
              <a:defRPr/>
            </a:pPr>
            <a:endParaRPr lang="en-GB" sz="1400" dirty="0"/>
          </a:p>
          <a:p>
            <a:pPr indent="-342900" eaLnBrk="1" fontAlgn="auto" hangingPunct="1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GB" sz="1400" dirty="0"/>
              <a:t>By downloading this PowerPoint and using these images you agree to these terms of use, including your use of the attribution statement specified for each object by IWM.</a:t>
            </a:r>
          </a:p>
          <a:p>
            <a:pPr eaLnBrk="1" fontAlgn="auto" hangingPunct="1">
              <a:defRPr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32892741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236" y="6330229"/>
            <a:ext cx="90193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© Crown </a:t>
            </a:r>
            <a:r>
              <a:rPr lang="en-US" sz="1600" dirty="0" smtClean="0">
                <a:solidFill>
                  <a:schemeClr val="bg1"/>
                </a:solidFill>
              </a:rPr>
              <a:t>Copyright. Images </a:t>
            </a:r>
            <a:r>
              <a:rPr lang="en-US" sz="1600" dirty="0">
                <a:solidFill>
                  <a:schemeClr val="bg1"/>
                </a:solidFill>
              </a:rPr>
              <a:t>uploaded for educational purposes, all rights reserved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 t="17128" r="32336" b="76744"/>
          <a:stretch/>
        </p:blipFill>
        <p:spPr bwMode="auto">
          <a:xfrm>
            <a:off x="316236" y="866899"/>
            <a:ext cx="8015840" cy="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31" t="54603" r="45749" b="33636"/>
          <a:stretch/>
        </p:blipFill>
        <p:spPr bwMode="auto">
          <a:xfrm>
            <a:off x="316236" y="1805049"/>
            <a:ext cx="8015840" cy="260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39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63" y="561458"/>
            <a:ext cx="8785611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Extracts from 1881 Census – Trinity Terrace, Southampton, Hampshire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663" y="6020790"/>
            <a:ext cx="9225716" cy="1326220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© Crown Copyright Images reproduced by courtesy of The National Archives, London, England</a:t>
            </a:r>
            <a:endParaRPr lang="en-US" sz="1600" dirty="0" smtClean="0">
              <a:solidFill>
                <a:schemeClr val="bg1"/>
              </a:solidFill>
              <a:effectLst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Image uploaded for educational purposes, all rights reserved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6" t="35294" r="33372" b="59579"/>
          <a:stretch/>
        </p:blipFill>
        <p:spPr bwMode="auto">
          <a:xfrm>
            <a:off x="0" y="2225948"/>
            <a:ext cx="6481440" cy="46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4" t="35294" r="13044" b="59579"/>
          <a:stretch/>
        </p:blipFill>
        <p:spPr bwMode="auto">
          <a:xfrm>
            <a:off x="6216743" y="2225948"/>
            <a:ext cx="2934497" cy="47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5" t="74701" r="28667" b="16168"/>
          <a:stretch/>
        </p:blipFill>
        <p:spPr bwMode="auto">
          <a:xfrm>
            <a:off x="-1" y="2701447"/>
            <a:ext cx="6335475" cy="81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4" t="74234" r="7912" b="16580"/>
          <a:stretch/>
        </p:blipFill>
        <p:spPr bwMode="auto">
          <a:xfrm>
            <a:off x="6204259" y="2694463"/>
            <a:ext cx="3078196" cy="82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0" t="29953" r="28093" b="57641"/>
          <a:stretch/>
        </p:blipFill>
        <p:spPr bwMode="auto">
          <a:xfrm>
            <a:off x="-1" y="3482588"/>
            <a:ext cx="6216743" cy="92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32" t="30502" r="5757" b="57749"/>
          <a:stretch/>
        </p:blipFill>
        <p:spPr bwMode="auto">
          <a:xfrm>
            <a:off x="6199563" y="3482588"/>
            <a:ext cx="3300697" cy="92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750" y="43780"/>
            <a:ext cx="3180807" cy="124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Transcript of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1881 Census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562687"/>
              </p:ext>
            </p:extLst>
          </p:nvPr>
        </p:nvGraphicFramePr>
        <p:xfrm>
          <a:off x="23750" y="969521"/>
          <a:ext cx="9096498" cy="4978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924"/>
                <a:gridCol w="1603169"/>
                <a:gridCol w="1270660"/>
                <a:gridCol w="1104405"/>
                <a:gridCol w="1448790"/>
                <a:gridCol w="1852550"/>
              </a:tblGrid>
              <a:tr h="69162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Name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Relationship</a:t>
                      </a:r>
                      <a:r>
                        <a:rPr lang="en-GB" sz="1800" baseline="0" dirty="0" smtClean="0"/>
                        <a:t> to head of family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Condition</a:t>
                      </a:r>
                      <a:r>
                        <a:rPr lang="en-GB" sz="1800" baseline="0" dirty="0" smtClean="0"/>
                        <a:t> as to marriage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Age at last birthday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Occupation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Birthplace</a:t>
                      </a:r>
                      <a:endParaRPr lang="en-GB" sz="1800" dirty="0"/>
                    </a:p>
                  </a:txBody>
                  <a:tcPr/>
                </a:tc>
              </a:tr>
              <a:tr h="368135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Charles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Head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Married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40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Mariner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aseline="0" dirty="0" smtClean="0"/>
                        <a:t>Essex</a:t>
                      </a:r>
                      <a:endParaRPr lang="en-GB" sz="1800" dirty="0"/>
                    </a:p>
                  </a:txBody>
                  <a:tcPr/>
                </a:tc>
              </a:tr>
              <a:tr h="44343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Mary J B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Wife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Married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42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Holy Island, Northumberland</a:t>
                      </a:r>
                      <a:endParaRPr lang="en-GB" sz="1800" dirty="0"/>
                    </a:p>
                  </a:txBody>
                  <a:tcPr/>
                </a:tc>
              </a:tr>
              <a:tr h="495182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John A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Single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16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Mariner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Ramsgate, Kent</a:t>
                      </a:r>
                      <a:endParaRPr lang="en-GB" sz="1800" dirty="0"/>
                    </a:p>
                  </a:txBody>
                  <a:tcPr/>
                </a:tc>
              </a:tr>
              <a:tr h="51499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Elizabeth A J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Daughter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Single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16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Harwich,</a:t>
                      </a:r>
                      <a:r>
                        <a:rPr lang="en-GB" sz="1800" baseline="0" dirty="0" smtClean="0"/>
                        <a:t> Essex</a:t>
                      </a:r>
                      <a:endParaRPr lang="en-GB" sz="1800" dirty="0"/>
                    </a:p>
                  </a:txBody>
                  <a:tcPr/>
                </a:tc>
              </a:tr>
              <a:tr h="51499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Charles A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Single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9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Scholar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Southampton,</a:t>
                      </a:r>
                      <a:r>
                        <a:rPr lang="en-GB" sz="1800" baseline="0" dirty="0" smtClean="0"/>
                        <a:t> Hampshire</a:t>
                      </a:r>
                      <a:endParaRPr lang="en-GB" sz="1800" dirty="0"/>
                    </a:p>
                  </a:txBody>
                  <a:tcPr/>
                </a:tc>
              </a:tr>
              <a:tr h="51499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William P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Single</a:t>
                      </a:r>
                    </a:p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4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Scholar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Southampton,</a:t>
                      </a:r>
                      <a:r>
                        <a:rPr lang="en-GB" sz="1800" baseline="0" dirty="0" smtClean="0"/>
                        <a:t> Hampshire</a:t>
                      </a:r>
                      <a:endParaRPr lang="en-GB" sz="1800" dirty="0"/>
                    </a:p>
                  </a:txBody>
                  <a:tcPr/>
                </a:tc>
              </a:tr>
              <a:tr h="51499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Mary C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Daughter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Single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Southampton,</a:t>
                      </a:r>
                      <a:r>
                        <a:rPr lang="en-GB" sz="1800" baseline="0" dirty="0" smtClean="0"/>
                        <a:t> Hampshire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87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" t="11320" r="31353" b="29274"/>
          <a:stretch/>
        </p:blipFill>
        <p:spPr bwMode="auto">
          <a:xfrm>
            <a:off x="-11981" y="546265"/>
            <a:ext cx="9144000" cy="542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22" y="6358922"/>
            <a:ext cx="9143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© </a:t>
            </a:r>
            <a:r>
              <a:rPr lang="en-GB" sz="1600" dirty="0" err="1">
                <a:solidFill>
                  <a:schemeClr val="bg1"/>
                </a:solidFill>
              </a:rPr>
              <a:t>brightsolid</a:t>
            </a:r>
            <a:r>
              <a:rPr lang="en-GB" sz="1600" dirty="0">
                <a:solidFill>
                  <a:schemeClr val="bg1"/>
                </a:solidFill>
              </a:rPr>
              <a:t> online publishing </a:t>
            </a:r>
            <a:r>
              <a:rPr lang="en-GB" sz="1600" dirty="0" smtClean="0">
                <a:solidFill>
                  <a:schemeClr val="bg1"/>
                </a:solidFill>
              </a:rPr>
              <a:t>ltd. </a:t>
            </a:r>
            <a:r>
              <a:rPr lang="en-US" sz="1600" dirty="0" smtClean="0">
                <a:solidFill>
                  <a:schemeClr val="bg1"/>
                </a:solidFill>
              </a:rPr>
              <a:t>Image </a:t>
            </a:r>
            <a:r>
              <a:rPr lang="en-US" sz="1600" dirty="0">
                <a:solidFill>
                  <a:schemeClr val="bg1"/>
                </a:solidFill>
              </a:rPr>
              <a:t>uploaded for educational purposes, all rights reserved</a:t>
            </a:r>
            <a:endParaRPr lang="en-GB" sz="1600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63" y="291645"/>
            <a:ext cx="8785611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Extracts from 1911 Census </a:t>
            </a:r>
            <a:r>
              <a:rPr lang="en-GB" dirty="0"/>
              <a:t>– </a:t>
            </a:r>
            <a:r>
              <a:rPr lang="en-US" dirty="0"/>
              <a:t>Brooklyn </a:t>
            </a:r>
            <a:r>
              <a:rPr lang="en-US" dirty="0" smtClean="0"/>
              <a:t>Road, </a:t>
            </a:r>
            <a:r>
              <a:rPr lang="en-US" dirty="0" err="1" smtClean="0"/>
              <a:t>Dovercourt</a:t>
            </a:r>
            <a:r>
              <a:rPr lang="en-US" dirty="0"/>
              <a:t>, Essex</a:t>
            </a:r>
            <a:endParaRPr lang="en-GB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5" t="34234" r="74201" b="59297"/>
          <a:stretch/>
        </p:blipFill>
        <p:spPr bwMode="auto">
          <a:xfrm>
            <a:off x="-3" y="2239059"/>
            <a:ext cx="2315691" cy="768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662" y="6044541"/>
            <a:ext cx="9285093" cy="1326220"/>
          </a:xfrm>
        </p:spPr>
        <p:txBody>
          <a:bodyPr>
            <a:normAutofit/>
          </a:bodyPr>
          <a:lstStyle/>
          <a:p>
            <a:pPr algn="l"/>
            <a:r>
              <a:rPr lang="en-US" sz="1600" dirty="0">
                <a:solidFill>
                  <a:schemeClr val="bg1"/>
                </a:solidFill>
              </a:rPr>
              <a:t>© Crown Copyright Images reproduced by courtesy of The National Archives, London, England</a:t>
            </a:r>
            <a:endParaRPr lang="en-US" sz="1600" dirty="0" smtClean="0">
              <a:solidFill>
                <a:schemeClr val="bg1"/>
              </a:solidFill>
              <a:effectLst/>
            </a:endParaRPr>
          </a:p>
          <a:p>
            <a:pPr algn="l"/>
            <a:r>
              <a:rPr lang="en-US" sz="1600" dirty="0">
                <a:solidFill>
                  <a:schemeClr val="bg1"/>
                </a:solidFill>
              </a:rPr>
              <a:t>Image uploaded for educational purposes, all rights reserved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t="30849" r="59421" b="61299"/>
          <a:stretch/>
        </p:blipFill>
        <p:spPr bwMode="auto">
          <a:xfrm>
            <a:off x="2315687" y="2246730"/>
            <a:ext cx="2204101" cy="63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0" t="27529" r="48799" b="65806"/>
          <a:stretch/>
        </p:blipFill>
        <p:spPr bwMode="auto">
          <a:xfrm>
            <a:off x="4519789" y="2239060"/>
            <a:ext cx="2361360" cy="76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3" t="28257" r="16585" b="66323"/>
          <a:stretch/>
        </p:blipFill>
        <p:spPr bwMode="auto">
          <a:xfrm>
            <a:off x="6881149" y="2239060"/>
            <a:ext cx="2302907" cy="623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t="49545" r="65700" b="29492"/>
          <a:stretch/>
        </p:blipFill>
        <p:spPr bwMode="auto">
          <a:xfrm>
            <a:off x="12548" y="2862207"/>
            <a:ext cx="4507240" cy="228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1" t="46451" r="47769" b="34109"/>
          <a:stretch/>
        </p:blipFill>
        <p:spPr bwMode="auto">
          <a:xfrm>
            <a:off x="4519787" y="2856265"/>
            <a:ext cx="2629157" cy="229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6" t="45615" r="15203" b="33427"/>
          <a:stretch/>
        </p:blipFill>
        <p:spPr bwMode="auto">
          <a:xfrm>
            <a:off x="6965238" y="2856265"/>
            <a:ext cx="2218818" cy="228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67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7501" y="35091"/>
            <a:ext cx="3161763" cy="124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304704" rIns="91440" bIns="7617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Transcript of </a:t>
            </a: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1911 Census</a:t>
            </a: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290578"/>
              </p:ext>
            </p:extLst>
          </p:nvPr>
        </p:nvGraphicFramePr>
        <p:xfrm>
          <a:off x="47501" y="944562"/>
          <a:ext cx="9048997" cy="4811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6924"/>
                <a:gridCol w="1626920"/>
                <a:gridCol w="1080654"/>
                <a:gridCol w="1816925"/>
                <a:gridCol w="2707574"/>
              </a:tblGrid>
              <a:tr h="691620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Name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Relationship</a:t>
                      </a:r>
                      <a:r>
                        <a:rPr lang="en-GB" sz="1800" baseline="0" dirty="0" smtClean="0"/>
                        <a:t> to head of family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Age at last birthday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Occupation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Birthplace</a:t>
                      </a:r>
                      <a:endParaRPr lang="en-GB" sz="1800" dirty="0"/>
                    </a:p>
                  </a:txBody>
                  <a:tcPr/>
                </a:tc>
              </a:tr>
              <a:tr h="443436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Ethel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Wife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33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Hull, Yorkshire</a:t>
                      </a:r>
                      <a:endParaRPr lang="en-GB" sz="1800" dirty="0"/>
                    </a:p>
                  </a:txBody>
                  <a:tcPr/>
                </a:tc>
              </a:tr>
              <a:tr h="495182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Olive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Daughter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13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Parkeston</a:t>
                      </a:r>
                      <a:r>
                        <a:rPr lang="en-GB" sz="1800" dirty="0" smtClean="0"/>
                        <a:t>, Essex</a:t>
                      </a:r>
                      <a:endParaRPr lang="en-GB" sz="1800" dirty="0"/>
                    </a:p>
                  </a:txBody>
                  <a:tcPr/>
                </a:tc>
              </a:tr>
              <a:tr h="623838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Victoria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Daughter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11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School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smtClean="0"/>
                        <a:t>Parkeston, Essex</a:t>
                      </a:r>
                      <a:endParaRPr lang="en-GB" sz="1800" dirty="0"/>
                    </a:p>
                  </a:txBody>
                  <a:tcPr/>
                </a:tc>
              </a:tr>
              <a:tr h="51499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Doris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Daughter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8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School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smtClean="0"/>
                        <a:t>Parkeston, Essex</a:t>
                      </a:r>
                      <a:endParaRPr lang="en-GB" sz="1800" dirty="0"/>
                    </a:p>
                  </a:txBody>
                  <a:tcPr/>
                </a:tc>
              </a:tr>
              <a:tr h="51499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Vera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Daughter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6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School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Parkeston</a:t>
                      </a:r>
                      <a:r>
                        <a:rPr lang="en-GB" sz="1800" dirty="0" smtClean="0"/>
                        <a:t>, Essex</a:t>
                      </a:r>
                      <a:endParaRPr lang="en-GB" sz="1800" dirty="0"/>
                    </a:p>
                  </a:txBody>
                  <a:tcPr/>
                </a:tc>
              </a:tr>
              <a:tr h="51499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Mabel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Daughter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4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School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Parkeston</a:t>
                      </a:r>
                      <a:r>
                        <a:rPr lang="en-GB" sz="1800" dirty="0" smtClean="0"/>
                        <a:t>, Essex</a:t>
                      </a:r>
                      <a:endParaRPr lang="en-GB" sz="1800" dirty="0"/>
                    </a:p>
                  </a:txBody>
                  <a:tcPr/>
                </a:tc>
              </a:tr>
              <a:tr h="514993"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Charles </a:t>
                      </a:r>
                      <a:r>
                        <a:rPr lang="en-GB" sz="1800" dirty="0" err="1" smtClean="0"/>
                        <a:t>Fryatt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Son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0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smtClean="0"/>
                        <a:t>-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 err="1" smtClean="0"/>
                        <a:t>Dovercourt</a:t>
                      </a:r>
                      <a:r>
                        <a:rPr lang="en-GB" sz="1800" dirty="0" smtClean="0"/>
                        <a:t>, Essex</a:t>
                      </a:r>
                      <a:endParaRPr lang="en-GB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492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2" t="12315" r="33761" b="43843"/>
          <a:stretch/>
        </p:blipFill>
        <p:spPr bwMode="auto">
          <a:xfrm>
            <a:off x="0" y="950026"/>
            <a:ext cx="9144000" cy="420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2662" y="6044541"/>
            <a:ext cx="9285093" cy="13262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457200" rtl="0" eaLnBrk="1" latinLnBrk="0" hangingPunct="1">
              <a:lnSpc>
                <a:spcPts val="17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Wingdings" charset="2"/>
              <a:buChar char="§"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0000" indent="0" algn="l" defTabSz="457200" rtl="0" eaLnBrk="1" latinLnBrk="0" hangingPunct="1">
              <a:lnSpc>
                <a:spcPts val="1500"/>
              </a:lnSpc>
              <a:spcBef>
                <a:spcPts val="0"/>
              </a:spcBef>
              <a:buFont typeface="Arial"/>
              <a:buNone/>
              <a:defRPr sz="13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smtClean="0">
                <a:solidFill>
                  <a:schemeClr val="bg1"/>
                </a:solidFill>
              </a:rPr>
              <a:t>© Crown Copyright Images reproduced by courtesy of The National Archives, London, England</a:t>
            </a:r>
          </a:p>
          <a:p>
            <a:r>
              <a:rPr lang="en-US" sz="1600" smtClean="0">
                <a:solidFill>
                  <a:schemeClr val="bg1"/>
                </a:solidFill>
              </a:rPr>
              <a:t>Image uploaded for educational purposes, all rights reserved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WM_PowerPoint_LoftFWW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rojection">
  <a:themeElements>
    <a:clrScheme name="Custom 3">
      <a:dk1>
        <a:srgbClr val="000000"/>
      </a:dk1>
      <a:lt1>
        <a:srgbClr val="FFFFFF"/>
      </a:lt1>
      <a:dk2>
        <a:srgbClr val="455560"/>
      </a:dk2>
      <a:lt2>
        <a:srgbClr val="FFFFFF"/>
      </a:lt2>
      <a:accent1>
        <a:srgbClr val="CC0033"/>
      </a:accent1>
      <a:accent2>
        <a:srgbClr val="01A3AF"/>
      </a:accent2>
      <a:accent3>
        <a:srgbClr val="AC924D"/>
      </a:accent3>
      <a:accent4>
        <a:srgbClr val="455560"/>
      </a:accent4>
      <a:accent5>
        <a:srgbClr val="FF9933"/>
      </a:accent5>
      <a:accent6>
        <a:srgbClr val="044E7C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rint">
  <a:themeElements>
    <a:clrScheme name="Custom 8">
      <a:dk1>
        <a:srgbClr val="663366"/>
      </a:dk1>
      <a:lt1>
        <a:srgbClr val="FFFFFF"/>
      </a:lt1>
      <a:dk2>
        <a:srgbClr val="455560"/>
      </a:dk2>
      <a:lt2>
        <a:srgbClr val="FFFFFF"/>
      </a:lt2>
      <a:accent1>
        <a:srgbClr val="CC0033"/>
      </a:accent1>
      <a:accent2>
        <a:srgbClr val="01A3AF"/>
      </a:accent2>
      <a:accent3>
        <a:srgbClr val="AC924D"/>
      </a:accent3>
      <a:accent4>
        <a:srgbClr val="455560"/>
      </a:accent4>
      <a:accent5>
        <a:srgbClr val="FF9933"/>
      </a:accent5>
      <a:accent6>
        <a:srgbClr val="044E7C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IWM_PowerPoint_LoftFWW">
  <a:themeElements>
    <a:clrScheme name="Custom 7">
      <a:dk1>
        <a:srgbClr val="000000"/>
      </a:dk1>
      <a:lt1>
        <a:srgbClr val="FFFFFF"/>
      </a:lt1>
      <a:dk2>
        <a:srgbClr val="455560"/>
      </a:dk2>
      <a:lt2>
        <a:srgbClr val="FFFFFF"/>
      </a:lt2>
      <a:accent1>
        <a:srgbClr val="CC0033"/>
      </a:accent1>
      <a:accent2>
        <a:srgbClr val="FFFFFE"/>
      </a:accent2>
      <a:accent3>
        <a:srgbClr val="AC924D"/>
      </a:accent3>
      <a:accent4>
        <a:srgbClr val="455560"/>
      </a:accent4>
      <a:accent5>
        <a:srgbClr val="FF9933"/>
      </a:accent5>
      <a:accent6>
        <a:srgbClr val="044E7C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IWM_PowerPoint_LoftFWW</Template>
  <TotalTime>2079</TotalTime>
  <Words>604</Words>
  <Application>Microsoft Office PowerPoint</Application>
  <PresentationFormat>On-screen Show (4:3)</PresentationFormat>
  <Paragraphs>144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Calibri</vt:lpstr>
      <vt:lpstr>Wingdings</vt:lpstr>
      <vt:lpstr>IWM_PowerPoint_LoftFWW</vt:lpstr>
      <vt:lpstr>Projection</vt:lpstr>
      <vt:lpstr>Print</vt:lpstr>
      <vt:lpstr>1_IWM_PowerPoint_LoftFWW</vt:lpstr>
      <vt:lpstr>PowerPoint Presentation</vt:lpstr>
      <vt:lpstr>IWM Learning Resources:  Terms of Use</vt:lpstr>
      <vt:lpstr>PowerPoint Presentation</vt:lpstr>
      <vt:lpstr>Extracts from 1881 Census – Trinity Terrace, Southampton, Hampshire</vt:lpstr>
      <vt:lpstr>PowerPoint Presentation</vt:lpstr>
      <vt:lpstr>PowerPoint Presentation</vt:lpstr>
      <vt:lpstr>Extracts from 1911 Census – Brooklyn Road, Dovercourt, Essex</vt:lpstr>
      <vt:lpstr>PowerPoint Presentation</vt:lpstr>
      <vt:lpstr>PowerPoint Presentation</vt:lpstr>
      <vt:lpstr>German announcement  IWM Collections Q 20561</vt:lpstr>
      <vt:lpstr>PowerPoint Presentation</vt:lpstr>
      <vt:lpstr>PowerPoint Presentation</vt:lpstr>
      <vt:lpstr> </vt:lpstr>
    </vt:vector>
  </TitlesOfParts>
  <Company>Imperial War Museums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 29 January 2014</dc:title>
  <dc:creator>Melanie Donnelly</dc:creator>
  <cp:lastModifiedBy>Charlotte Czyzyk</cp:lastModifiedBy>
  <cp:revision>212</cp:revision>
  <dcterms:created xsi:type="dcterms:W3CDTF">2014-02-01T10:35:39Z</dcterms:created>
  <dcterms:modified xsi:type="dcterms:W3CDTF">2019-03-08T16:25:26Z</dcterms:modified>
  <cp:contentStatus/>
</cp:coreProperties>
</file>