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85" r:id="rId1"/>
    <p:sldMasterId id="2147485540" r:id="rId2"/>
    <p:sldMasterId id="2147485568" r:id="rId3"/>
    <p:sldMasterId id="2147485616" r:id="rId4"/>
  </p:sldMasterIdLst>
  <p:notesMasterIdLst>
    <p:notesMasterId r:id="rId16"/>
  </p:notesMasterIdLst>
  <p:sldIdLst>
    <p:sldId id="403" r:id="rId5"/>
    <p:sldId id="405" r:id="rId6"/>
    <p:sldId id="387" r:id="rId7"/>
    <p:sldId id="398" r:id="rId8"/>
    <p:sldId id="399" r:id="rId9"/>
    <p:sldId id="400" r:id="rId10"/>
    <p:sldId id="395" r:id="rId11"/>
    <p:sldId id="404" r:id="rId12"/>
    <p:sldId id="401" r:id="rId13"/>
    <p:sldId id="402" r:id="rId14"/>
    <p:sldId id="377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10E"/>
    <a:srgbClr val="1196A0"/>
    <a:srgbClr val="640DBA"/>
    <a:srgbClr val="663366"/>
    <a:srgbClr val="455560"/>
    <a:srgbClr val="303A3F"/>
    <a:srgbClr val="3D1C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1" autoAdjust="0"/>
    <p:restoredTop sz="75540" autoAdjust="0"/>
  </p:normalViewPr>
  <p:slideViewPr>
    <p:cSldViewPr snapToGrid="0" snapToObjects="1">
      <p:cViewPr varScale="1">
        <p:scale>
          <a:sx n="45" d="100"/>
          <a:sy n="45" d="100"/>
        </p:scale>
        <p:origin x="143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7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27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8F9C5-21B3-4159-9725-8029CFF0DCAB}" type="datetimeFigureOut">
              <a:rPr lang="en-GB" smtClean="0"/>
              <a:pPr/>
              <a:t>26/02/2019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7AE79-E547-4843-AC44-019B306635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426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12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7" name="Shape 12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5428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79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313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79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313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440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84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000" y="5400000"/>
            <a:ext cx="5022016" cy="1080000"/>
          </a:xfrm>
        </p:spPr>
        <p:txBody>
          <a:bodyPr anchor="t" anchorCtr="0"/>
          <a:lstStyle>
            <a:lvl1pPr marL="0" indent="0">
              <a:buNone/>
              <a:defRPr/>
            </a:lvl1pPr>
            <a:lvl2pPr marL="288000" indent="-288000">
              <a:buFont typeface="Wingdings" charset="2"/>
              <a:buChar char="§"/>
              <a:defRPr/>
            </a:lvl2pPr>
            <a:lvl3pPr marL="534988" indent="-228600">
              <a:defRPr/>
            </a:lvl3pPr>
            <a:lvl4pPr marL="803275" indent="-242888">
              <a:tabLst/>
              <a:defRPr/>
            </a:lvl4pPr>
            <a:lvl5pPr marL="1079500" indent="-2286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59418" y="5400675"/>
            <a:ext cx="2420582" cy="10795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 smtClean="0"/>
              <a:t>Optional third party logo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976" y="345210"/>
            <a:ext cx="4508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STD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0000" y="1980000"/>
            <a:ext cx="7559675" cy="3600000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9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Landscape Image -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71662" y="4859337"/>
            <a:ext cx="3600000" cy="162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00"/>
            </a:lvl1pPr>
            <a:lvl2pPr marL="0" indent="0">
              <a:spcAft>
                <a:spcPts val="0"/>
              </a:spcAft>
              <a:buNone/>
              <a:defRPr sz="1300"/>
            </a:lvl2pPr>
            <a:lvl3pPr marL="0" indent="0">
              <a:spcAft>
                <a:spcPts val="0"/>
              </a:spcAft>
              <a:buNone/>
              <a:defRPr sz="1300"/>
            </a:lvl3pPr>
            <a:lvl4pPr marL="0" indent="0">
              <a:spcAft>
                <a:spcPts val="0"/>
              </a:spcAft>
              <a:buNone/>
              <a:defRPr sz="1300"/>
            </a:lvl4pPr>
            <a:lvl5pPr marL="0" indent="0"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71663" y="900113"/>
            <a:ext cx="5400675" cy="36004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4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Content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21"/>
          </p:nvPr>
        </p:nvSpPr>
        <p:spPr>
          <a:xfrm>
            <a:off x="773113" y="3583933"/>
            <a:ext cx="3600450" cy="2339975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9"/>
          </p:nvPr>
        </p:nvSpPr>
        <p:spPr>
          <a:xfrm>
            <a:off x="4768850" y="900113"/>
            <a:ext cx="3600450" cy="2339975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4768850" y="3583933"/>
            <a:ext cx="3600450" cy="2339975"/>
          </a:xfrm>
        </p:spPr>
        <p:txBody>
          <a:bodyPr/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773113" y="900113"/>
            <a:ext cx="3600450" cy="2339975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54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Portrai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500" y="187325"/>
            <a:ext cx="4319588" cy="648017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6"/>
          </p:nvPr>
        </p:nvSpPr>
        <p:spPr>
          <a:xfrm>
            <a:off x="4768850" y="900113"/>
            <a:ext cx="3600450" cy="2339975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4768850" y="3583933"/>
            <a:ext cx="3600450" cy="2339975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00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Single image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tIns="2520000"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6827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067" y="322118"/>
            <a:ext cx="4508500" cy="10287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000" y="5400000"/>
            <a:ext cx="5022016" cy="1080000"/>
          </a:xfrm>
        </p:spPr>
        <p:txBody>
          <a:bodyPr anchor="t" anchorCtr="0"/>
          <a:lstStyle>
            <a:lvl1pPr marL="0" indent="0">
              <a:buNone/>
              <a:defRPr>
                <a:solidFill>
                  <a:srgbClr val="455560"/>
                </a:solidFill>
              </a:defRPr>
            </a:lvl1pPr>
            <a:lvl2pPr marL="288000" indent="-288000">
              <a:buFont typeface="Wingdings" charset="2"/>
              <a:buChar char="§"/>
              <a:defRPr>
                <a:solidFill>
                  <a:srgbClr val="455560"/>
                </a:solidFill>
              </a:defRPr>
            </a:lvl2pPr>
            <a:lvl3pPr marL="534988" indent="-228600">
              <a:defRPr>
                <a:solidFill>
                  <a:srgbClr val="455560"/>
                </a:solidFill>
              </a:defRPr>
            </a:lvl3pPr>
            <a:lvl4pPr marL="803275" indent="-242888">
              <a:tabLst/>
              <a:defRPr>
                <a:solidFill>
                  <a:srgbClr val="455560"/>
                </a:solidFill>
              </a:defRPr>
            </a:lvl4pPr>
            <a:lvl5pPr marL="1079500" indent="-228600"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5859418" y="5400675"/>
            <a:ext cx="2420582" cy="1079500"/>
          </a:xfrm>
        </p:spPr>
        <p:txBody>
          <a:bodyPr anchor="t" anchorCtr="0"/>
          <a:lstStyle>
            <a:lvl1pPr algn="ctr">
              <a:defRPr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Optional third party logo here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1080000"/>
          </a:xfrm>
        </p:spPr>
        <p:txBody>
          <a:bodyPr>
            <a:noAutofit/>
          </a:bodyPr>
          <a:lstStyle>
            <a:lvl1pPr>
              <a:defRPr>
                <a:solidFill>
                  <a:srgbClr val="45556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3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80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STD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 indent="0">
              <a:defRPr>
                <a:solidFill>
                  <a:srgbClr val="455560"/>
                </a:solidFill>
              </a:defRPr>
            </a:lvl4pPr>
            <a:lvl5pPr indent="0"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45556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29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Landscape Image -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71662" y="4859337"/>
            <a:ext cx="3600000" cy="1620000"/>
          </a:xfrm>
        </p:spPr>
        <p:txBody>
          <a:bodyPr/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1pPr>
            <a:lvl2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71663" y="900113"/>
            <a:ext cx="5400675" cy="36004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003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Content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quarter" idx="25"/>
          </p:nvPr>
        </p:nvSpPr>
        <p:spPr>
          <a:xfrm>
            <a:off x="773113" y="3583933"/>
            <a:ext cx="3600450" cy="2339975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3"/>
          </p:nvPr>
        </p:nvSpPr>
        <p:spPr>
          <a:xfrm>
            <a:off x="773113" y="900113"/>
            <a:ext cx="3600450" cy="2339975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24"/>
          </p:nvPr>
        </p:nvSpPr>
        <p:spPr>
          <a:xfrm>
            <a:off x="4768850" y="900113"/>
            <a:ext cx="3600450" cy="2339975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26"/>
          </p:nvPr>
        </p:nvSpPr>
        <p:spPr>
          <a:xfrm>
            <a:off x="4768850" y="3583933"/>
            <a:ext cx="3600450" cy="2339975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1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T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0000" y="1980000"/>
            <a:ext cx="7559675" cy="36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19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Portrai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90500" y="188913"/>
            <a:ext cx="4319588" cy="64801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770438" y="900000"/>
            <a:ext cx="3598862" cy="2340000"/>
          </a:xfrm>
        </p:spPr>
        <p:txBody>
          <a:bodyPr anchor="b" anchorCtr="0"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4770438" y="3585600"/>
            <a:ext cx="3598862" cy="2340000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39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Single image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tIns="2520000"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4648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000" y="5400000"/>
            <a:ext cx="5022016" cy="1080000"/>
          </a:xfrm>
        </p:spPr>
        <p:txBody>
          <a:bodyPr anchor="t" anchorCtr="0"/>
          <a:lstStyle>
            <a:lvl1pPr marL="0" indent="0">
              <a:buNone/>
              <a:defRPr/>
            </a:lvl1pPr>
            <a:lvl2pPr marL="288000" indent="-288000">
              <a:buFont typeface="Wingdings" charset="2"/>
              <a:buChar char="§"/>
              <a:defRPr/>
            </a:lvl2pPr>
            <a:lvl3pPr marL="534988" indent="-228600">
              <a:defRPr/>
            </a:lvl3pPr>
            <a:lvl4pPr marL="803275" indent="-242888">
              <a:tabLst/>
              <a:defRPr/>
            </a:lvl4pPr>
            <a:lvl5pPr marL="1079500" indent="-2286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59418" y="5400675"/>
            <a:ext cx="2420582" cy="10795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 smtClean="0"/>
              <a:t>Optional third party logo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976" y="345210"/>
            <a:ext cx="4508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T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0000" y="1980000"/>
            <a:ext cx="7559675" cy="36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3A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3A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3A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55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3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3A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55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DC117B-7359-498F-909D-2F7B0090A88E}" type="datetimeFigureOut">
              <a:rPr lang="en-GB" smtClean="0"/>
              <a:t>26/02/2019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F7AD23-6AE6-4C1B-B907-B21EBF6FD4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53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2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720000" y="900000"/>
            <a:ext cx="756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95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3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6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900000"/>
            <a:ext cx="756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1C3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992751"/>
            <a:ext cx="7560000" cy="3600000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5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5" r:id="rId1"/>
    <p:sldLayoutId id="2147485489" r:id="rId2"/>
    <p:sldLayoutId id="2147485608" r:id="rId3"/>
    <p:sldLayoutId id="2147485609" r:id="rId4"/>
    <p:sldLayoutId id="2147485610" r:id="rId5"/>
    <p:sldLayoutId id="2147485681" r:id="rId6"/>
    <p:sldLayoutId id="2147485682" r:id="rId7"/>
  </p:sldLayoutIdLs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2pPr>
      <a:lvl3pPr marL="360000" indent="-180000" algn="l" defTabSz="457200" rtl="0" eaLnBrk="1" latinLnBrk="0" hangingPunct="1">
        <a:lnSpc>
          <a:spcPts val="15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3pPr>
      <a:lvl4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4pPr>
      <a:lvl5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/>
        </p:nvSpPr>
        <p:spPr>
          <a:xfrm>
            <a:off x="3308" y="0"/>
            <a:ext cx="9137385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37385 w 9144000"/>
              <a:gd name="connsiteY3" fmla="*/ 899554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37385 w 9144000"/>
              <a:gd name="connsiteY3" fmla="*/ 899554 h 6858000"/>
              <a:gd name="connsiteX4" fmla="*/ 9137385 w 9144000"/>
              <a:gd name="connsiteY4" fmla="*/ 2460546 h 6858000"/>
              <a:gd name="connsiteX5" fmla="*/ 9144000 w 9144000"/>
              <a:gd name="connsiteY5" fmla="*/ 6858000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37385 w 9144000"/>
              <a:gd name="connsiteY3" fmla="*/ 899554 h 6858000"/>
              <a:gd name="connsiteX4" fmla="*/ 9137385 w 9144000"/>
              <a:gd name="connsiteY4" fmla="*/ 2460546 h 6858000"/>
              <a:gd name="connsiteX5" fmla="*/ 9144000 w 9144000"/>
              <a:gd name="connsiteY5" fmla="*/ 6858000 h 6858000"/>
              <a:gd name="connsiteX6" fmla="*/ 7699746 w 9144000"/>
              <a:gd name="connsiteY6" fmla="*/ 6852488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37385 w 9144000"/>
              <a:gd name="connsiteY3" fmla="*/ 899554 h 6858000"/>
              <a:gd name="connsiteX4" fmla="*/ 9137385 w 9144000"/>
              <a:gd name="connsiteY4" fmla="*/ 2460546 h 6858000"/>
              <a:gd name="connsiteX5" fmla="*/ 7699746 w 9144000"/>
              <a:gd name="connsiteY5" fmla="*/ 6852488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  <a:gd name="connsiteX0" fmla="*/ 0 w 9137385"/>
              <a:gd name="connsiteY0" fmla="*/ 0 h 6858000"/>
              <a:gd name="connsiteX1" fmla="*/ 6315027 w 9137385"/>
              <a:gd name="connsiteY1" fmla="*/ 0 h 6858000"/>
              <a:gd name="connsiteX2" fmla="*/ 9137385 w 9137385"/>
              <a:gd name="connsiteY2" fmla="*/ 899554 h 6858000"/>
              <a:gd name="connsiteX3" fmla="*/ 9137385 w 9137385"/>
              <a:gd name="connsiteY3" fmla="*/ 2460546 h 6858000"/>
              <a:gd name="connsiteX4" fmla="*/ 7699746 w 9137385"/>
              <a:gd name="connsiteY4" fmla="*/ 6852488 h 6858000"/>
              <a:gd name="connsiteX5" fmla="*/ 0 w 9137385"/>
              <a:gd name="connsiteY5" fmla="*/ 6858000 h 6858000"/>
              <a:gd name="connsiteX6" fmla="*/ 0 w 91373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37385" h="6858000">
                <a:moveTo>
                  <a:pt x="0" y="0"/>
                </a:moveTo>
                <a:lnTo>
                  <a:pt x="6315027" y="0"/>
                </a:lnTo>
                <a:lnTo>
                  <a:pt x="9137385" y="899554"/>
                </a:lnTo>
                <a:lnTo>
                  <a:pt x="9137385" y="2460546"/>
                </a:lnTo>
                <a:lnTo>
                  <a:pt x="7699746" y="685248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900000"/>
            <a:ext cx="756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992751"/>
            <a:ext cx="7560000" cy="3600000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2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1" r:id="rId1"/>
    <p:sldLayoutId id="2147485560" r:id="rId2"/>
    <p:sldLayoutId id="2147485541" r:id="rId3"/>
    <p:sldLayoutId id="2147485550" r:id="rId4"/>
    <p:sldLayoutId id="2147485553" r:id="rId5"/>
    <p:sldLayoutId id="2147485591" r:id="rId6"/>
    <p:sldLayoutId id="2147485555" r:id="rId7"/>
  </p:sldLayoutIdLs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2pPr>
      <a:lvl3pPr marL="360000" indent="-180000" algn="l" defTabSz="457200" rtl="0" eaLnBrk="1" latinLnBrk="0" hangingPunct="1">
        <a:lnSpc>
          <a:spcPts val="15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3pPr>
      <a:lvl4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4pPr>
      <a:lvl5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20725" y="900113"/>
            <a:ext cx="75596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0725" y="1979613"/>
            <a:ext cx="7559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</a:t>
            </a:r>
            <a:r>
              <a:rPr lang="en-GB" dirty="0"/>
              <a:t>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9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3" r:id="rId1"/>
    <p:sldLayoutId id="2147485612" r:id="rId2"/>
    <p:sldLayoutId id="2147485569" r:id="rId3"/>
    <p:sldLayoutId id="2147485582" r:id="rId4"/>
    <p:sldLayoutId id="2147485583" r:id="rId5"/>
    <p:sldLayoutId id="2147485590" r:id="rId6"/>
    <p:sldLayoutId id="2147485587" r:id="rId7"/>
  </p:sldLayoutIdLst>
  <p:txStyles>
    <p:titleStyle>
      <a:lvl1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 kern="1200">
          <a:solidFill>
            <a:srgbClr val="455560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588" indent="-1588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1pPr>
      <a:lvl2pPr marL="179388" indent="-179388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buChar char="§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2pPr>
      <a:lvl3pPr marL="358775" indent="-179388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buChar char="§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3pPr>
      <a:lvl4pPr marL="358775" indent="3175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4pPr>
      <a:lvl5pPr marL="358775" indent="3175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900000"/>
            <a:ext cx="756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1C3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992751"/>
            <a:ext cx="7560000" cy="3600000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7" r:id="rId1"/>
    <p:sldLayoutId id="2147485618" r:id="rId2"/>
    <p:sldLayoutId id="2147485620" r:id="rId3"/>
    <p:sldLayoutId id="2147485621" r:id="rId4"/>
    <p:sldLayoutId id="2147485622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2pPr>
      <a:lvl3pPr marL="360000" indent="-180000" algn="l" defTabSz="457200" rtl="0" eaLnBrk="1" latinLnBrk="0" hangingPunct="1">
        <a:lnSpc>
          <a:spcPts val="15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3pPr>
      <a:lvl4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4pPr>
      <a:lvl5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thegazette.co.uk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48249" y="1923804"/>
            <a:ext cx="4595752" cy="261257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4810E"/>
                </a:solidFill>
              </a:rPr>
              <a:t>Piece together Beryl Butterworth Hutchinson’s 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9" r="66677"/>
          <a:stretch/>
        </p:blipFill>
        <p:spPr>
          <a:xfrm>
            <a:off x="388422" y="1712176"/>
            <a:ext cx="3221676" cy="4362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297" y="6176043"/>
            <a:ext cx="535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Press cutting from </a:t>
            </a:r>
            <a:r>
              <a:rPr lang="en-US" dirty="0">
                <a:solidFill>
                  <a:schemeClr val="bg1"/>
                </a:solidFill>
              </a:rPr>
              <a:t>Daily </a:t>
            </a:r>
            <a:r>
              <a:rPr lang="en-US" dirty="0" smtClean="0">
                <a:solidFill>
                  <a:schemeClr val="bg1"/>
                </a:solidFill>
              </a:rPr>
              <a:t>Mirror,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23 </a:t>
            </a:r>
            <a:r>
              <a:rPr lang="en-US" dirty="0">
                <a:solidFill>
                  <a:schemeClr val="bg1"/>
                </a:solidFill>
              </a:rPr>
              <a:t>July 1918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Google Shape;101;p28"/>
          <p:cNvSpPr txBox="1">
            <a:spLocks noGrp="1"/>
          </p:cNvSpPr>
          <p:nvPr>
            <p:ph type="title"/>
          </p:nvPr>
        </p:nvSpPr>
        <p:spPr>
          <a:xfrm>
            <a:off x="4497015" y="3893643"/>
            <a:ext cx="4338924" cy="40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historical sources to discover details of her life</a:t>
            </a:r>
            <a:b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48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22" y="6358922"/>
            <a:ext cx="9143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© </a:t>
            </a:r>
            <a:r>
              <a:rPr lang="en-GB" sz="1600" dirty="0" smtClean="0">
                <a:solidFill>
                  <a:schemeClr val="bg1"/>
                </a:solidFill>
              </a:rPr>
              <a:t>Crown copyright. </a:t>
            </a:r>
            <a:r>
              <a:rPr lang="en-US" sz="1600" dirty="0" smtClean="0">
                <a:solidFill>
                  <a:schemeClr val="bg1"/>
                </a:solidFill>
              </a:rPr>
              <a:t>Image </a:t>
            </a:r>
            <a:r>
              <a:rPr lang="en-US" sz="1600" dirty="0">
                <a:solidFill>
                  <a:schemeClr val="bg1"/>
                </a:solidFill>
              </a:rPr>
              <a:t>uploaded for educational purposes, all rights reserved</a:t>
            </a:r>
            <a:endParaRPr lang="en-GB" sz="16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0" t="13339" r="26899" b="80582"/>
          <a:stretch/>
        </p:blipFill>
        <p:spPr bwMode="auto">
          <a:xfrm>
            <a:off x="451259" y="1769423"/>
            <a:ext cx="8046721" cy="68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t="21607" r="48784" b="59913"/>
          <a:stretch/>
        </p:blipFill>
        <p:spPr bwMode="auto">
          <a:xfrm>
            <a:off x="451260" y="2458191"/>
            <a:ext cx="8046721" cy="263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6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284" y="2340000"/>
            <a:ext cx="7884215" cy="2160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charset="0"/>
              </a:rPr>
              <a:t/>
            </a:r>
            <a:br>
              <a:rPr lang="en-GB" dirty="0" smtClean="0">
                <a:latin typeface="Arial" charset="0"/>
              </a:rPr>
            </a:b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9181" y="5093678"/>
            <a:ext cx="756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/>
              <a:t>livesofthefirstworldwar.org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9181" y="2223080"/>
            <a:ext cx="7891737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25000" lnSpcReduction="20000"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400" dirty="0" smtClean="0">
                <a:solidFill>
                  <a:srgbClr val="F4810E"/>
                </a:solidFill>
              </a:rPr>
              <a:t>Discover more fascinating stories…</a:t>
            </a:r>
          </a:p>
          <a:p>
            <a:r>
              <a:rPr lang="en-US" sz="14400" dirty="0" smtClean="0">
                <a:solidFill>
                  <a:srgbClr val="F4810E"/>
                </a:solidFill>
              </a:rPr>
              <a:t/>
            </a:r>
            <a:br>
              <a:rPr lang="en-US" sz="14400" dirty="0" smtClean="0">
                <a:solidFill>
                  <a:srgbClr val="F4810E"/>
                </a:solidFill>
              </a:rPr>
            </a:br>
            <a:r>
              <a:rPr lang="en-US" sz="14400" dirty="0" smtClean="0">
                <a:solidFill>
                  <a:srgbClr val="F4810E"/>
                </a:solidFill>
              </a:rPr>
              <a:t>Lives of the First World War </a:t>
            </a:r>
            <a:r>
              <a:rPr lang="en-US" dirty="0" smtClean="0">
                <a:solidFill>
                  <a:srgbClr val="F4810E"/>
                </a:solidFill>
              </a:rPr>
              <a:t/>
            </a:r>
            <a:br>
              <a:rPr lang="en-US" dirty="0" smtClean="0">
                <a:solidFill>
                  <a:srgbClr val="F4810E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hape 122"/>
          <p:cNvSpPr txBox="1">
            <a:spLocks noGrp="1"/>
          </p:cNvSpPr>
          <p:nvPr>
            <p:ph type="title"/>
          </p:nvPr>
        </p:nvSpPr>
        <p:spPr>
          <a:xfrm>
            <a:off x="144329" y="469352"/>
            <a:ext cx="8809890" cy="1080000"/>
          </a:xfrm>
        </p:spPr>
        <p:txBody>
          <a:bodyPr lIns="0" tIns="0" rIns="0" bIns="0"/>
          <a:lstStyle/>
          <a:p>
            <a:pPr eaLnBrk="1" hangingPunct="1">
              <a:buSzPct val="25000"/>
            </a:pPr>
            <a:r>
              <a:rPr lang="en-GB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IWM Learning Resources:  Terms of Use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subTitle" idx="4294967295"/>
          </p:nvPr>
        </p:nvSpPr>
        <p:spPr>
          <a:xfrm>
            <a:off x="665124" y="1549352"/>
            <a:ext cx="7331075" cy="3600450"/>
          </a:xfrm>
        </p:spPr>
        <p:txBody>
          <a:bodyPr lIns="0" tIns="0" rIns="0" bIns="0">
            <a:noAutofit/>
          </a:bodyPr>
          <a:lstStyle/>
          <a:p>
            <a:pPr indent="-342900" eaLnBrk="1" fontAlgn="auto" hangingPunct="1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The images in this resource can be freely used for non-commercial use in your classroom subject to the terms of the IWM’s Non Commercial Licence:  </a:t>
            </a:r>
            <a:r>
              <a:rPr lang="en-GB" sz="1400" u="sng" dirty="0">
                <a:solidFill>
                  <a:schemeClr val="hlink"/>
                </a:solidFill>
                <a:hlinkClick r:id=""/>
              </a:rPr>
              <a:t>http://www.iwm.org.uk/corporate/privacy-copyright/licence</a:t>
            </a:r>
          </a:p>
          <a:p>
            <a:pPr eaLnBrk="1" fontAlgn="auto" hangingPunct="1">
              <a:defRPr/>
            </a:pPr>
            <a:endParaRPr lang="en-GB" sz="1400" u="sng" dirty="0">
              <a:solidFill>
                <a:schemeClr val="hlink"/>
              </a:solidFill>
              <a:hlinkClick r:id=""/>
            </a:endParaRPr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You can use the full presentation or use individual slides within other presentations for use within school and to share with other teachers for their non commercial use as well.</a:t>
            </a:r>
          </a:p>
          <a:p>
            <a:pPr eaLnBrk="1" fontAlgn="auto" hangingPunct="1">
              <a:defRPr/>
            </a:pPr>
            <a:endParaRPr lang="en-GB" sz="1400" dirty="0"/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You can print the images out up to A4 size if you wish to use hard copies with your class.</a:t>
            </a:r>
          </a:p>
          <a:p>
            <a:pPr eaLnBrk="1" fontAlgn="auto" hangingPunct="1">
              <a:defRPr/>
            </a:pPr>
            <a:endParaRPr lang="en-GB" sz="1400" dirty="0"/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Each image comes with an attribution statement, which must be included wherever the image is used. For example, © IWM (Art.IWM ART 1179</a:t>
            </a:r>
            <a:r>
              <a:rPr lang="en-GB" sz="1400" dirty="0" smtClean="0"/>
              <a:t>).</a:t>
            </a:r>
          </a:p>
          <a:p>
            <a:pPr marL="0" indent="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None/>
              <a:defRPr/>
            </a:pPr>
            <a:endParaRPr lang="en-GB" sz="1400" dirty="0" smtClean="0"/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 smtClean="0"/>
              <a:t>Every effort has been made to contact all copyright holders.  IWM will be glad to make good any error or omissions brought to their attention.</a:t>
            </a:r>
            <a:endParaRPr lang="en-GB" sz="1400" dirty="0"/>
          </a:p>
          <a:p>
            <a:pPr marL="0" indent="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None/>
              <a:defRPr/>
            </a:pPr>
            <a:endParaRPr lang="en-GB" sz="1400" dirty="0"/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By downloading this PowerPoint and using these images you agree to these terms of use, including your use of the attribution statement specified for each object by IWM.</a:t>
            </a:r>
          </a:p>
          <a:p>
            <a:pPr eaLnBrk="1" fontAlgn="auto" hangingPunct="1">
              <a:defRPr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706759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63" y="291645"/>
            <a:ext cx="8785611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Extracts from 1901 Census </a:t>
            </a:r>
            <a:r>
              <a:rPr lang="en-GB" dirty="0"/>
              <a:t>– </a:t>
            </a:r>
            <a:r>
              <a:rPr lang="en-GB" dirty="0" err="1" smtClean="0"/>
              <a:t>Highfield</a:t>
            </a:r>
            <a:r>
              <a:rPr lang="en-GB" dirty="0" smtClean="0"/>
              <a:t> Ladies’ School, Golders Green, Hendon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662" y="6044541"/>
            <a:ext cx="9285093" cy="1326220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© Crown Copyright Images reproduced by courtesy of The National Archives, London, England</a:t>
            </a:r>
            <a:endParaRPr lang="en-US" sz="1600" dirty="0" smtClean="0">
              <a:solidFill>
                <a:schemeClr val="bg1"/>
              </a:solidFill>
              <a:effectLst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Image uploaded for educational purposes, all rights reserved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2" t="19961" r="19196" b="76211"/>
          <a:stretch/>
        </p:blipFill>
        <p:spPr bwMode="auto">
          <a:xfrm>
            <a:off x="6116411" y="2380026"/>
            <a:ext cx="3564503" cy="81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t="17897" r="61654" b="77463"/>
          <a:stretch/>
        </p:blipFill>
        <p:spPr bwMode="auto">
          <a:xfrm>
            <a:off x="1" y="2380026"/>
            <a:ext cx="4941061" cy="87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 t="57880" r="67237" b="38985"/>
          <a:stretch/>
        </p:blipFill>
        <p:spPr bwMode="auto">
          <a:xfrm>
            <a:off x="-41387" y="3172236"/>
            <a:ext cx="3734046" cy="58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0" t="59948" r="18707" b="36956"/>
          <a:stretch/>
        </p:blipFill>
        <p:spPr bwMode="auto">
          <a:xfrm>
            <a:off x="6116412" y="3172235"/>
            <a:ext cx="3027588" cy="58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3" t="18867" r="52656" b="76828"/>
          <a:stretch/>
        </p:blipFill>
        <p:spPr bwMode="auto">
          <a:xfrm>
            <a:off x="4927620" y="2380026"/>
            <a:ext cx="1188791" cy="81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9" t="33986" r="61854" b="61723"/>
          <a:stretch/>
        </p:blipFill>
        <p:spPr bwMode="auto">
          <a:xfrm>
            <a:off x="3692659" y="3195986"/>
            <a:ext cx="1248403" cy="56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2" t="58440" r="53003" b="38420"/>
          <a:stretch/>
        </p:blipFill>
        <p:spPr bwMode="auto">
          <a:xfrm>
            <a:off x="4941061" y="3182355"/>
            <a:ext cx="1175350" cy="58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23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236" y="674591"/>
            <a:ext cx="3180807" cy="124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Transcript of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1901 Census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57745"/>
              </p:ext>
            </p:extLst>
          </p:nvPr>
        </p:nvGraphicFramePr>
        <p:xfrm>
          <a:off x="190236" y="2166313"/>
          <a:ext cx="8526252" cy="2488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502"/>
                <a:gridCol w="2181540"/>
                <a:gridCol w="1595455"/>
                <a:gridCol w="2453755"/>
              </a:tblGrid>
              <a:tr h="1337553">
                <a:tc>
                  <a:txBody>
                    <a:bodyPr/>
                    <a:lstStyle/>
                    <a:p>
                      <a:r>
                        <a:rPr lang="en-GB" dirty="0" smtClean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Relationship</a:t>
                      </a:r>
                      <a:r>
                        <a:rPr lang="en-GB" baseline="0" dirty="0" smtClean="0"/>
                        <a:t> to head of family, or position in the institution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Age at last birthday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Birthplace</a:t>
                      </a:r>
                      <a:endParaRPr lang="en-GB" dirty="0"/>
                    </a:p>
                  </a:txBody>
                  <a:tcPr/>
                </a:tc>
              </a:tr>
              <a:tr h="1151261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Beryl Butterworth Hutchinson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Pupil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8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Norden</a:t>
                      </a:r>
                      <a:r>
                        <a:rPr lang="en-GB" dirty="0" smtClean="0"/>
                        <a:t>, Rochdale, Lancashire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63" y="291645"/>
            <a:ext cx="8785611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Extracts from 1911 Census </a:t>
            </a:r>
            <a:r>
              <a:rPr lang="en-GB" dirty="0"/>
              <a:t>– </a:t>
            </a:r>
            <a:r>
              <a:rPr lang="en-GB" dirty="0" smtClean="0"/>
              <a:t>Clarendon Court, Paddington, London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 t="34234" r="74201" b="59297"/>
          <a:stretch/>
        </p:blipFill>
        <p:spPr bwMode="auto">
          <a:xfrm>
            <a:off x="-5" y="2327359"/>
            <a:ext cx="2315691" cy="76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662" y="6044541"/>
            <a:ext cx="9285093" cy="1326220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© Crown Copyright Images reproduced by courtesy of The National Archives, London, England</a:t>
            </a:r>
            <a:endParaRPr lang="en-US" sz="1600" dirty="0" smtClean="0">
              <a:solidFill>
                <a:schemeClr val="bg1"/>
              </a:solidFill>
              <a:effectLst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Image uploaded for educational purposes, all rights reserved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t="30849" r="59421" b="61299"/>
          <a:stretch/>
        </p:blipFill>
        <p:spPr bwMode="auto">
          <a:xfrm>
            <a:off x="2315686" y="2327359"/>
            <a:ext cx="2204101" cy="63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0" t="27529" r="48799" b="65806"/>
          <a:stretch/>
        </p:blipFill>
        <p:spPr bwMode="auto">
          <a:xfrm>
            <a:off x="4519789" y="2327359"/>
            <a:ext cx="2361360" cy="76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3" t="28257" r="16585" b="66323"/>
          <a:stretch/>
        </p:blipFill>
        <p:spPr bwMode="auto">
          <a:xfrm>
            <a:off x="6881149" y="2327359"/>
            <a:ext cx="2302907" cy="62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43956" r="69168" b="43359"/>
          <a:stretch/>
        </p:blipFill>
        <p:spPr bwMode="auto">
          <a:xfrm>
            <a:off x="-3" y="2943729"/>
            <a:ext cx="4519791" cy="152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4" t="43356" r="40961" b="42920"/>
          <a:stretch/>
        </p:blipFill>
        <p:spPr bwMode="auto">
          <a:xfrm>
            <a:off x="4460412" y="2943730"/>
            <a:ext cx="2694953" cy="152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1" t="44041" r="14003" b="43277"/>
          <a:stretch/>
        </p:blipFill>
        <p:spPr bwMode="auto">
          <a:xfrm>
            <a:off x="7107866" y="2943729"/>
            <a:ext cx="2076190" cy="152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67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8986" y="7620"/>
            <a:ext cx="3161763" cy="124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Transcript of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1911 Census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088577"/>
              </p:ext>
            </p:extLst>
          </p:nvPr>
        </p:nvGraphicFramePr>
        <p:xfrm>
          <a:off x="47501" y="1208433"/>
          <a:ext cx="904899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924"/>
                <a:gridCol w="1626920"/>
                <a:gridCol w="1140032"/>
                <a:gridCol w="1757547"/>
                <a:gridCol w="2707574"/>
              </a:tblGrid>
              <a:tr h="69162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Name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Relationship</a:t>
                      </a:r>
                      <a:r>
                        <a:rPr lang="en-GB" sz="1800" baseline="0" dirty="0" smtClean="0"/>
                        <a:t> to head of family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Age at last birthday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Occupation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Birthplace</a:t>
                      </a:r>
                      <a:endParaRPr lang="en-GB" sz="1800" dirty="0"/>
                    </a:p>
                  </a:txBody>
                  <a:tcPr/>
                </a:tc>
              </a:tr>
              <a:tr h="368135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Robert</a:t>
                      </a:r>
                      <a:r>
                        <a:rPr lang="en-GB" sz="1800" baseline="0" dirty="0" smtClean="0"/>
                        <a:t> Arthur Lord Hutchinson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Head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50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Retired Flannel Manufacturer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aseline="0" dirty="0" smtClean="0"/>
                        <a:t>Blackburn, Lancashire</a:t>
                      </a:r>
                      <a:endParaRPr lang="en-GB" sz="1800" dirty="0"/>
                    </a:p>
                  </a:txBody>
                  <a:tcPr/>
                </a:tc>
              </a:tr>
              <a:tr h="44343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Florence</a:t>
                      </a:r>
                      <a:r>
                        <a:rPr lang="en-GB" sz="1800" baseline="0" dirty="0" smtClean="0"/>
                        <a:t> Hutchinson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Wife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44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Manchester, Lancashire</a:t>
                      </a:r>
                      <a:endParaRPr lang="en-GB" sz="1800" dirty="0"/>
                    </a:p>
                  </a:txBody>
                  <a:tcPr/>
                </a:tc>
              </a:tr>
              <a:tr h="495182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Beryl Butterworth Hutchinson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Daughter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18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Rochdale,</a:t>
                      </a:r>
                      <a:r>
                        <a:rPr lang="en-GB" sz="1800" baseline="0" dirty="0" smtClean="0"/>
                        <a:t> Lancashire</a:t>
                      </a:r>
                      <a:endParaRPr lang="en-GB" sz="1800" dirty="0"/>
                    </a:p>
                  </a:txBody>
                  <a:tcPr/>
                </a:tc>
              </a:tr>
              <a:tr h="62383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Annie </a:t>
                      </a:r>
                      <a:r>
                        <a:rPr lang="en-GB" sz="1800" dirty="0" err="1" smtClean="0"/>
                        <a:t>Wasell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Servant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28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Lady’s Maid Domestic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Copthorpe</a:t>
                      </a:r>
                      <a:r>
                        <a:rPr lang="en-GB" sz="1800" dirty="0" smtClean="0"/>
                        <a:t>, Surrey</a:t>
                      </a:r>
                      <a:endParaRPr lang="en-GB" sz="1800" dirty="0"/>
                    </a:p>
                  </a:txBody>
                  <a:tcPr/>
                </a:tc>
              </a:tr>
              <a:tr h="51499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Annie Holly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Servant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34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Housemaid Domestic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Frome, Somerset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9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-11981" y="6313636"/>
            <a:ext cx="11317290" cy="1326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Index </a:t>
            </a:r>
            <a:r>
              <a:rPr lang="en-GB" sz="1600" dirty="0"/>
              <a:t>© Sue Light</a:t>
            </a:r>
            <a:r>
              <a:rPr lang="en-US" sz="1600" dirty="0" smtClean="0">
                <a:solidFill>
                  <a:schemeClr val="bg1"/>
                </a:solidFill>
              </a:rPr>
              <a:t>. Image uploaded for educational purposes, all rights reserved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21116" r="23807" b="18144"/>
          <a:stretch/>
        </p:blipFill>
        <p:spPr bwMode="auto">
          <a:xfrm>
            <a:off x="0" y="985654"/>
            <a:ext cx="9144000" cy="493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3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9675" y="223107"/>
            <a:ext cx="7560000" cy="1080000"/>
          </a:xfrm>
        </p:spPr>
        <p:txBody>
          <a:bodyPr>
            <a:normAutofit/>
          </a:bodyPr>
          <a:lstStyle/>
          <a:p>
            <a:r>
              <a:rPr lang="en-US" dirty="0"/>
              <a:t>Beryl recalls </a:t>
            </a:r>
            <a:r>
              <a:rPr lang="en-US" dirty="0" smtClean="0"/>
              <a:t>the first gas attacks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9675" y="1314982"/>
            <a:ext cx="7559675" cy="41193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On 24 May 1915, while attached to a joint British–Belgian mounted artillery unit, she was involved in one of the first gas attacks, near Ypres: </a:t>
            </a:r>
            <a:r>
              <a:rPr lang="en-US" sz="1800" dirty="0" smtClean="0"/>
              <a:t>“A </a:t>
            </a:r>
            <a:r>
              <a:rPr lang="en-US" sz="1800" dirty="0"/>
              <a:t>procession of British came staggering up the lane … they had the silliest bits of chewed cotton wool fastened to their faces … We remembered we had ‘Mr </a:t>
            </a:r>
            <a:r>
              <a:rPr lang="en-US" sz="1800" dirty="0" err="1"/>
              <a:t>Southall's</a:t>
            </a:r>
            <a:r>
              <a:rPr lang="en-US" sz="1800" dirty="0"/>
              <a:t> conveniences for ladies’ … also at that time one used </a:t>
            </a:r>
            <a:r>
              <a:rPr lang="en-US" sz="1800" dirty="0" err="1"/>
              <a:t>Rimmel's</a:t>
            </a:r>
            <a:r>
              <a:rPr lang="en-US" sz="1800" dirty="0"/>
              <a:t> toilet vinegar for cleansing one's face, etc. We cut the pads in half, poured the vinegar on and … lashed it to the men's faces. It got them along the road to the dressing station. We often wondered if the medics there </a:t>
            </a:r>
            <a:r>
              <a:rPr lang="en-US" sz="1800" dirty="0" err="1"/>
              <a:t>recognised</a:t>
            </a:r>
            <a:r>
              <a:rPr lang="en-US" sz="1800" dirty="0"/>
              <a:t> our ‘first aid equipment</a:t>
            </a:r>
            <a:r>
              <a:rPr lang="en-US" sz="1800" dirty="0" smtClean="0"/>
              <a:t>!’”</a:t>
            </a:r>
            <a:endParaRPr lang="en-GB" sz="2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2662" y="6020790"/>
            <a:ext cx="9071338" cy="1326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Source: Beryl </a:t>
            </a:r>
            <a:r>
              <a:rPr lang="en-US" sz="1600" dirty="0"/>
              <a:t>Hutchinson, reminiscences, Duke of York's HQ, Mercury House, London, FANY archives </a:t>
            </a:r>
          </a:p>
        </p:txBody>
      </p:sp>
    </p:spTree>
    <p:extLst>
      <p:ext uri="{BB962C8B-B14F-4D97-AF65-F5344CB8AC3E}">
        <p14:creationId xmlns:p14="http://schemas.microsoft.com/office/powerpoint/2010/main" val="159424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0" t="43646" r="41807" b="49576"/>
          <a:stretch/>
        </p:blipFill>
        <p:spPr bwMode="auto">
          <a:xfrm>
            <a:off x="1819894" y="3725455"/>
            <a:ext cx="5063355" cy="9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7" t="49387" r="38361" b="46636"/>
          <a:stretch/>
        </p:blipFill>
        <p:spPr bwMode="auto">
          <a:xfrm>
            <a:off x="1819894" y="3179190"/>
            <a:ext cx="5076715" cy="54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1" t="82446" r="59244" b="8777"/>
          <a:stretch/>
        </p:blipFill>
        <p:spPr bwMode="auto">
          <a:xfrm>
            <a:off x="1819894" y="472518"/>
            <a:ext cx="5076715" cy="180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3" t="58350" r="44124" b="36909"/>
          <a:stretch/>
        </p:blipFill>
        <p:spPr bwMode="auto">
          <a:xfrm>
            <a:off x="1819894" y="2185830"/>
            <a:ext cx="5076715" cy="99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-11981" y="6123636"/>
            <a:ext cx="10889777" cy="1326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Extracts from The London Gazette</a:t>
            </a:r>
            <a:r>
              <a:rPr lang="en-US" sz="1600" dirty="0"/>
              <a:t>, </a:t>
            </a:r>
            <a:r>
              <a:rPr lang="en-GB" sz="1600" dirty="0"/>
              <a:t>Issue: 32109, Page: 10613</a:t>
            </a:r>
            <a:r>
              <a:rPr lang="en-US" sz="1600" dirty="0" smtClean="0"/>
              <a:t>, </a:t>
            </a:r>
            <a:r>
              <a:rPr lang="en-GB" sz="1600" dirty="0" smtClean="0"/>
              <a:t>2 November 1920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Accessed via </a:t>
            </a:r>
            <a:r>
              <a:rPr lang="en-GB" sz="1600" dirty="0"/>
              <a:t>The </a:t>
            </a:r>
            <a:r>
              <a:rPr lang="en-GB" sz="1600" dirty="0" smtClean="0"/>
              <a:t>Gazette website, </a:t>
            </a:r>
            <a:r>
              <a:rPr lang="en-GB" sz="1600" dirty="0" smtClean="0">
                <a:solidFill>
                  <a:schemeClr val="bg1"/>
                </a:solidFill>
                <a:hlinkClick r:id="rId6"/>
              </a:rPr>
              <a:t>www.thegazette.co.uk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WM_PowerPoint_LoftFWW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ojection">
  <a:themeElements>
    <a:clrScheme name="Custom 3">
      <a:dk1>
        <a:srgbClr val="000000"/>
      </a:dk1>
      <a:lt1>
        <a:srgbClr val="FFFFFF"/>
      </a:lt1>
      <a:dk2>
        <a:srgbClr val="455560"/>
      </a:dk2>
      <a:lt2>
        <a:srgbClr val="FFFFFF"/>
      </a:lt2>
      <a:accent1>
        <a:srgbClr val="CC0033"/>
      </a:accent1>
      <a:accent2>
        <a:srgbClr val="01A3AF"/>
      </a:accent2>
      <a:accent3>
        <a:srgbClr val="AC924D"/>
      </a:accent3>
      <a:accent4>
        <a:srgbClr val="455560"/>
      </a:accent4>
      <a:accent5>
        <a:srgbClr val="FF9933"/>
      </a:accent5>
      <a:accent6>
        <a:srgbClr val="044E7C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rint">
  <a:themeElements>
    <a:clrScheme name="Custom 8">
      <a:dk1>
        <a:srgbClr val="663366"/>
      </a:dk1>
      <a:lt1>
        <a:srgbClr val="FFFFFF"/>
      </a:lt1>
      <a:dk2>
        <a:srgbClr val="455560"/>
      </a:dk2>
      <a:lt2>
        <a:srgbClr val="FFFFFF"/>
      </a:lt2>
      <a:accent1>
        <a:srgbClr val="CC0033"/>
      </a:accent1>
      <a:accent2>
        <a:srgbClr val="01A3AF"/>
      </a:accent2>
      <a:accent3>
        <a:srgbClr val="AC924D"/>
      </a:accent3>
      <a:accent4>
        <a:srgbClr val="455560"/>
      </a:accent4>
      <a:accent5>
        <a:srgbClr val="FF9933"/>
      </a:accent5>
      <a:accent6>
        <a:srgbClr val="044E7C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IWM_PowerPoint_LoftFWW">
  <a:themeElements>
    <a:clrScheme name="Custom 7">
      <a:dk1>
        <a:srgbClr val="000000"/>
      </a:dk1>
      <a:lt1>
        <a:srgbClr val="FFFFFF"/>
      </a:lt1>
      <a:dk2>
        <a:srgbClr val="455560"/>
      </a:dk2>
      <a:lt2>
        <a:srgbClr val="FFFFFF"/>
      </a:lt2>
      <a:accent1>
        <a:srgbClr val="CC0033"/>
      </a:accent1>
      <a:accent2>
        <a:srgbClr val="FFFFFE"/>
      </a:accent2>
      <a:accent3>
        <a:srgbClr val="AC924D"/>
      </a:accent3>
      <a:accent4>
        <a:srgbClr val="455560"/>
      </a:accent4>
      <a:accent5>
        <a:srgbClr val="FF9933"/>
      </a:accent5>
      <a:accent6>
        <a:srgbClr val="044E7C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IWM_PowerPoint_LoftFWW</Template>
  <TotalTime>2135</TotalTime>
  <Words>582</Words>
  <Application>Microsoft Office PowerPoint</Application>
  <PresentationFormat>On-screen Show (4:3)</PresentationFormat>
  <Paragraphs>80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ＭＳ Ｐゴシック</vt:lpstr>
      <vt:lpstr>Arial</vt:lpstr>
      <vt:lpstr>Calibri</vt:lpstr>
      <vt:lpstr>Wingdings</vt:lpstr>
      <vt:lpstr>IWM_PowerPoint_LoftFWW</vt:lpstr>
      <vt:lpstr>Projection</vt:lpstr>
      <vt:lpstr>Print</vt:lpstr>
      <vt:lpstr>1_IWM_PowerPoint_LoftFWW</vt:lpstr>
      <vt:lpstr>Use historical sources to discover details of her life   </vt:lpstr>
      <vt:lpstr>IWM Learning Resources:  Terms of Use</vt:lpstr>
      <vt:lpstr>Extracts from 1901 Census – Highfield Ladies’ School, Golders Green, Hendon</vt:lpstr>
      <vt:lpstr>PowerPoint Presentation</vt:lpstr>
      <vt:lpstr>Extracts from 1911 Census – Clarendon Court, Paddington, London</vt:lpstr>
      <vt:lpstr>PowerPoint Presentation</vt:lpstr>
      <vt:lpstr>PowerPoint Presentation</vt:lpstr>
      <vt:lpstr>Beryl recalls the first gas attacks</vt:lpstr>
      <vt:lpstr>PowerPoint Presentation</vt:lpstr>
      <vt:lpstr>PowerPoint Presentation</vt:lpstr>
      <vt:lpstr> </vt:lpstr>
    </vt:vector>
  </TitlesOfParts>
  <Company>Imperial War Museums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29 January 2014</dc:title>
  <dc:creator>Melanie Donnelly</dc:creator>
  <cp:lastModifiedBy>Charlotte Czyzyk</cp:lastModifiedBy>
  <cp:revision>220</cp:revision>
  <dcterms:created xsi:type="dcterms:W3CDTF">2014-02-01T10:35:39Z</dcterms:created>
  <dcterms:modified xsi:type="dcterms:W3CDTF">2019-02-26T11:19:11Z</dcterms:modified>
  <cp:contentStatus/>
</cp:coreProperties>
</file>