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517" r:id="rId4"/>
    <p:sldMasterId id="2147485596" r:id="rId5"/>
  </p:sldMasterIdLst>
  <p:notesMasterIdLst>
    <p:notesMasterId r:id="rId36"/>
  </p:notesMasterIdLst>
  <p:handoutMasterIdLst>
    <p:handoutMasterId r:id="rId37"/>
  </p:handoutMasterIdLst>
  <p:sldIdLst>
    <p:sldId id="257" r:id="rId6"/>
    <p:sldId id="277" r:id="rId7"/>
    <p:sldId id="278" r:id="rId8"/>
    <p:sldId id="279" r:id="rId9"/>
    <p:sldId id="269" r:id="rId10"/>
    <p:sldId id="268" r:id="rId11"/>
    <p:sldId id="271" r:id="rId12"/>
    <p:sldId id="270" r:id="rId13"/>
    <p:sldId id="281" r:id="rId14"/>
    <p:sldId id="286" r:id="rId15"/>
    <p:sldId id="261" r:id="rId16"/>
    <p:sldId id="289" r:id="rId17"/>
    <p:sldId id="259" r:id="rId18"/>
    <p:sldId id="299" r:id="rId19"/>
    <p:sldId id="267" r:id="rId20"/>
    <p:sldId id="284" r:id="rId21"/>
    <p:sldId id="280" r:id="rId22"/>
    <p:sldId id="290" r:id="rId23"/>
    <p:sldId id="283" r:id="rId24"/>
    <p:sldId id="282" r:id="rId25"/>
    <p:sldId id="285" r:id="rId26"/>
    <p:sldId id="291" r:id="rId27"/>
    <p:sldId id="287" r:id="rId28"/>
    <p:sldId id="288" r:id="rId29"/>
    <p:sldId id="260" r:id="rId30"/>
    <p:sldId id="298" r:id="rId31"/>
    <p:sldId id="294" r:id="rId32"/>
    <p:sldId id="295" r:id="rId33"/>
    <p:sldId id="296" r:id="rId34"/>
    <p:sldId id="297" r:id="rId35"/>
  </p:sldIdLst>
  <p:sldSz cx="9144000" cy="6858000" type="screen4x3"/>
  <p:notesSz cx="6797675" cy="9926638"/>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719">
          <p15:clr>
            <a:srgbClr val="A4A3A4"/>
          </p15:clr>
        </p15:guide>
        <p15:guide id="2" pos="183">
          <p15:clr>
            <a:srgbClr val="A4A3A4"/>
          </p15:clr>
        </p15:guide>
      </p15:sldGuideLst>
    </p:ext>
    <p:ext uri="{2D200454-40CA-4A62-9FC3-DE9A4176ACB9}">
      <p15:notesGuideLst xmlns=""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zanne Wright" initials="SW"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560"/>
  </p:clrMru>
  <p:extLst>
    <p:ext uri="{E76CE94A-603C-4142-B9EB-6D1370010A27}">
      <p14:discardImageEditData xmlns:p14="http://schemas.microsoft.com/office/powerpoint/2010/main" val="1"/>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8" autoAdjust="0"/>
    <p:restoredTop sz="71938" autoAdjust="0"/>
  </p:normalViewPr>
  <p:slideViewPr>
    <p:cSldViewPr snapToGrid="0" snapToObjects="1">
      <p:cViewPr>
        <p:scale>
          <a:sx n="83" d="100"/>
          <a:sy n="83" d="100"/>
        </p:scale>
        <p:origin x="-432" y="-72"/>
      </p:cViewPr>
      <p:guideLst>
        <p:guide orient="horz" pos="1192"/>
        <p:guide pos="183"/>
      </p:guideLst>
    </p:cSldViewPr>
  </p:slideViewPr>
  <p:outlineViewPr>
    <p:cViewPr>
      <p:scale>
        <a:sx n="33" d="100"/>
        <a:sy n="33" d="100"/>
      </p:scale>
      <p:origin x="42" y="5022"/>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8" d="100"/>
          <a:sy n="78" d="100"/>
        </p:scale>
        <p:origin x="-1956"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E643072B-458E-4B9D-9876-72A3AAA92439}" type="datetimeFigureOut">
              <a:rPr lang="en-GB" smtClean="0"/>
              <a:t>03/11/2016</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428583"/>
            <a:ext cx="2945659" cy="496332"/>
          </a:xfrm>
          <a:prstGeom prst="rect">
            <a:avLst/>
          </a:prstGeom>
        </p:spPr>
        <p:txBody>
          <a:bodyPr vert="horz" lIns="91440" tIns="45720" rIns="91440" bIns="45720" rtlCol="0" anchor="b"/>
          <a:lstStyle>
            <a:lvl1pPr algn="r">
              <a:defRPr sz="1200"/>
            </a:lvl1pPr>
          </a:lstStyle>
          <a:p>
            <a:fld id="{B339CB5C-F426-497B-B837-7B83E716431A}" type="slidenum">
              <a:rPr lang="en-GB" smtClean="0"/>
              <a:t>‹#›</a:t>
            </a:fld>
            <a:endParaRPr lang="en-GB"/>
          </a:p>
        </p:txBody>
      </p:sp>
    </p:spTree>
    <p:extLst>
      <p:ext uri="{BB962C8B-B14F-4D97-AF65-F5344CB8AC3E}">
        <p14:creationId xmlns:p14="http://schemas.microsoft.com/office/powerpoint/2010/main" val="1573804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3A546DC5-A2B2-4212-BFD9-F640D96C69EB}" type="datetimeFigureOut">
              <a:rPr lang="en-GB" smtClean="0"/>
              <a:t>03/11/2016</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9E5B98FE-8561-453C-AC8F-F4CEB162C8FC}" type="slidenum">
              <a:rPr lang="en-GB" smtClean="0"/>
              <a:t>‹#›</a:t>
            </a:fld>
            <a:endParaRPr lang="en-GB"/>
          </a:p>
        </p:txBody>
      </p:sp>
    </p:spTree>
    <p:extLst>
      <p:ext uri="{BB962C8B-B14F-4D97-AF65-F5344CB8AC3E}">
        <p14:creationId xmlns:p14="http://schemas.microsoft.com/office/powerpoint/2010/main" val="475860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E5B98FE-8561-453C-AC8F-F4CEB162C8FC}" type="slidenum">
              <a:rPr lang="en-GB" smtClean="0"/>
              <a:t>3</a:t>
            </a:fld>
            <a:endParaRPr lang="en-GB"/>
          </a:p>
        </p:txBody>
      </p:sp>
    </p:spTree>
    <p:extLst>
      <p:ext uri="{BB962C8B-B14F-4D97-AF65-F5344CB8AC3E}">
        <p14:creationId xmlns:p14="http://schemas.microsoft.com/office/powerpoint/2010/main" val="3102656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E5B98FE-8561-453C-AC8F-F4CEB162C8FC}" type="slidenum">
              <a:rPr lang="en-GB" smtClean="0"/>
              <a:t>4</a:t>
            </a:fld>
            <a:endParaRPr lang="en-GB"/>
          </a:p>
        </p:txBody>
      </p:sp>
    </p:spTree>
    <p:extLst>
      <p:ext uri="{BB962C8B-B14F-4D97-AF65-F5344CB8AC3E}">
        <p14:creationId xmlns:p14="http://schemas.microsoft.com/office/powerpoint/2010/main" val="1948335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5B98FE-8561-453C-AC8F-F4CEB162C8FC}" type="slidenum">
              <a:rPr lang="en-GB" smtClean="0"/>
              <a:t>10</a:t>
            </a:fld>
            <a:endParaRPr lang="en-GB"/>
          </a:p>
        </p:txBody>
      </p:sp>
    </p:spTree>
    <p:extLst>
      <p:ext uri="{BB962C8B-B14F-4D97-AF65-F5344CB8AC3E}">
        <p14:creationId xmlns:p14="http://schemas.microsoft.com/office/powerpoint/2010/main" val="238330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Listen to the story of Francis </a:t>
            </a:r>
            <a:r>
              <a:rPr lang="en-GB" sz="1200" kern="1200" dirty="0" err="1" smtClean="0">
                <a:solidFill>
                  <a:schemeClr val="tx1"/>
                </a:solidFill>
                <a:effectLst/>
                <a:latin typeface="+mn-lt"/>
                <a:ea typeface="+mn-ea"/>
                <a:cs typeface="+mn-cs"/>
              </a:rPr>
              <a:t>Chinard</a:t>
            </a:r>
            <a:r>
              <a:rPr lang="en-GB" sz="1200" kern="1200" dirty="0" smtClean="0">
                <a:solidFill>
                  <a:schemeClr val="tx1"/>
                </a:solidFill>
                <a:effectLst/>
                <a:latin typeface="+mn-lt"/>
                <a:ea typeface="+mn-ea"/>
                <a:cs typeface="+mn-cs"/>
              </a:rPr>
              <a:t> a US Army Air Forces doctor, who trained pilots and crew in the UK about the effects of flying at high altitudes on the body. </a:t>
            </a:r>
          </a:p>
          <a:p>
            <a:endParaRPr lang="en-GB" dirty="0" smtClean="0"/>
          </a:p>
          <a:p>
            <a:r>
              <a:rPr lang="en-GB" dirty="0" smtClean="0"/>
              <a:t>Video</a:t>
            </a:r>
            <a:r>
              <a:rPr lang="en-GB" baseline="0" dirty="0" smtClean="0"/>
              <a:t> only plays in full screen view. If you experience difficulties viewing you can access video at: </a:t>
            </a:r>
          </a:p>
          <a:p>
            <a:r>
              <a:rPr lang="en-GB" baseline="0" dirty="0" smtClean="0"/>
              <a:t>IWM online: http://www.iwm.org.uk/learning/how-did-the-b-29-superfortress-become-the-most-advanced-bomber-of-the-second-world-war#learning-interactive-3</a:t>
            </a:r>
          </a:p>
          <a:p>
            <a:r>
              <a:rPr lang="en-GB" baseline="0" dirty="0" smtClean="0"/>
              <a:t>YouTube: https://www.youtube.com/watch?v=2mOGTmmLBX0&amp;feature=youtu.be</a:t>
            </a:r>
            <a:endParaRPr lang="en-GB" dirty="0"/>
          </a:p>
        </p:txBody>
      </p:sp>
      <p:sp>
        <p:nvSpPr>
          <p:cNvPr id="4" name="Slide Number Placeholder 3"/>
          <p:cNvSpPr>
            <a:spLocks noGrp="1"/>
          </p:cNvSpPr>
          <p:nvPr>
            <p:ph type="sldNum" sz="quarter" idx="10"/>
          </p:nvPr>
        </p:nvSpPr>
        <p:spPr/>
        <p:txBody>
          <a:bodyPr/>
          <a:lstStyle/>
          <a:p>
            <a:fld id="{9E5B98FE-8561-453C-AC8F-F4CEB162C8FC}" type="slidenum">
              <a:rPr lang="en-GB" smtClean="0"/>
              <a:t>14</a:t>
            </a:fld>
            <a:endParaRPr lang="en-GB"/>
          </a:p>
        </p:txBody>
      </p:sp>
    </p:spTree>
    <p:extLst>
      <p:ext uri="{BB962C8B-B14F-4D97-AF65-F5344CB8AC3E}">
        <p14:creationId xmlns:p14="http://schemas.microsoft.com/office/powerpoint/2010/main" val="1353876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5B98FE-8561-453C-AC8F-F4CEB162C8FC}" type="slidenum">
              <a:rPr lang="en-GB" smtClean="0"/>
              <a:t>22</a:t>
            </a:fld>
            <a:endParaRPr lang="en-GB"/>
          </a:p>
        </p:txBody>
      </p:sp>
    </p:spTree>
    <p:extLst>
      <p:ext uri="{BB962C8B-B14F-4D97-AF65-F5344CB8AC3E}">
        <p14:creationId xmlns:p14="http://schemas.microsoft.com/office/powerpoint/2010/main" val="238330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Explore the inside of the B-29 cockpit by clicking and dragging to look around.</a:t>
            </a:r>
            <a:endParaRPr lang="en-GB" dirty="0"/>
          </a:p>
        </p:txBody>
      </p:sp>
      <p:sp>
        <p:nvSpPr>
          <p:cNvPr id="4" name="Slide Number Placeholder 3"/>
          <p:cNvSpPr>
            <a:spLocks noGrp="1"/>
          </p:cNvSpPr>
          <p:nvPr>
            <p:ph type="sldNum" sz="quarter" idx="10"/>
          </p:nvPr>
        </p:nvSpPr>
        <p:spPr/>
        <p:txBody>
          <a:bodyPr/>
          <a:lstStyle/>
          <a:p>
            <a:fld id="{9E5B98FE-8561-453C-AC8F-F4CEB162C8FC}" type="slidenum">
              <a:rPr lang="en-GB" smtClean="0"/>
              <a:t>26</a:t>
            </a:fld>
            <a:endParaRPr lang="en-GB"/>
          </a:p>
        </p:txBody>
      </p:sp>
    </p:spTree>
    <p:extLst>
      <p:ext uri="{BB962C8B-B14F-4D97-AF65-F5344CB8AC3E}">
        <p14:creationId xmlns:p14="http://schemas.microsoft.com/office/powerpoint/2010/main" val="3533817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5B98FE-8561-453C-AC8F-F4CEB162C8FC}" type="slidenum">
              <a:rPr lang="en-GB" smtClean="0"/>
              <a:t>27</a:t>
            </a:fld>
            <a:endParaRPr lang="en-GB"/>
          </a:p>
        </p:txBody>
      </p:sp>
    </p:spTree>
    <p:extLst>
      <p:ext uri="{BB962C8B-B14F-4D97-AF65-F5344CB8AC3E}">
        <p14:creationId xmlns:p14="http://schemas.microsoft.com/office/powerpoint/2010/main" val="2383301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0000" y="2340000"/>
            <a:ext cx="7560000" cy="2160000"/>
          </a:xfrm>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720000" y="5400000"/>
            <a:ext cx="5022016" cy="1080000"/>
          </a:xfrm>
        </p:spPr>
        <p:txBody>
          <a:bodyPr anchor="t" anchorCtr="0"/>
          <a:lstStyle>
            <a:lvl1pPr marL="0" indent="0">
              <a:buNone/>
              <a:defRPr/>
            </a:lvl1pPr>
            <a:lvl2pPr marL="288000" indent="-288000">
              <a:buFont typeface="Wingdings" charset="2"/>
              <a:buChar char="§"/>
              <a:defRPr/>
            </a:lvl2pPr>
            <a:lvl3pPr marL="534988" indent="-228600">
              <a:defRPr/>
            </a:lvl3pPr>
            <a:lvl4pPr marL="803275" indent="-242888">
              <a:tabLst/>
              <a:defRPr/>
            </a:lvl4pPr>
            <a:lvl5pPr marL="1079500" indent="-2286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360363" y="360363"/>
            <a:ext cx="1619250"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1" hasCustomPrompt="1"/>
          </p:nvPr>
        </p:nvSpPr>
        <p:spPr>
          <a:xfrm>
            <a:off x="5859418" y="5400675"/>
            <a:ext cx="2420582" cy="1079500"/>
          </a:xfrm>
        </p:spPr>
        <p:txBody>
          <a:bodyPr anchor="t" anchorCtr="0"/>
          <a:lstStyle>
            <a:lvl1pPr algn="ctr">
              <a:defRPr/>
            </a:lvl1pPr>
          </a:lstStyle>
          <a:p>
            <a:r>
              <a:rPr lang="en-US" dirty="0" smtClean="0"/>
              <a:t>Optional third party logo here</a:t>
            </a:r>
            <a:endParaRPr lang="en-US" dirty="0"/>
          </a:p>
        </p:txBody>
      </p:sp>
    </p:spTree>
    <p:extLst>
      <p:ext uri="{BB962C8B-B14F-4D97-AF65-F5344CB8AC3E}">
        <p14:creationId xmlns:p14="http://schemas.microsoft.com/office/powerpoint/2010/main" val="1096502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ortrait image">
    <p:spTree>
      <p:nvGrpSpPr>
        <p:cNvPr id="1" name=""/>
        <p:cNvGrpSpPr/>
        <p:nvPr/>
      </p:nvGrpSpPr>
      <p:grpSpPr>
        <a:xfrm>
          <a:off x="0" y="0"/>
          <a:ext cx="0" cy="0"/>
          <a:chOff x="0" y="0"/>
          <a:chExt cx="0" cy="0"/>
        </a:xfrm>
      </p:grpSpPr>
      <p:sp>
        <p:nvSpPr>
          <p:cNvPr id="4" name="Picture Placeholder 3"/>
          <p:cNvSpPr>
            <a:spLocks noGrp="1"/>
          </p:cNvSpPr>
          <p:nvPr>
            <p:ph type="pic" sz="quarter" idx="17"/>
          </p:nvPr>
        </p:nvSpPr>
        <p:spPr>
          <a:xfrm>
            <a:off x="190500" y="188913"/>
            <a:ext cx="4319588" cy="6480175"/>
          </a:xfrm>
        </p:spPr>
        <p:txBody>
          <a:bodyPr anchor="ctr" anchorCtr="0"/>
          <a:lstStyle>
            <a:lvl1pPr marL="0" indent="0" algn="ctr">
              <a:buNone/>
              <a:defRPr/>
            </a:lvl1pPr>
          </a:lstStyle>
          <a:p>
            <a:pPr lvl="0"/>
            <a:endParaRPr lang="en-US" noProof="0"/>
          </a:p>
        </p:txBody>
      </p:sp>
      <p:sp>
        <p:nvSpPr>
          <p:cNvPr id="3" name="Content Placeholder 2"/>
          <p:cNvSpPr>
            <a:spLocks noGrp="1"/>
          </p:cNvSpPr>
          <p:nvPr>
            <p:ph sz="quarter" idx="19" hasCustomPrompt="1"/>
          </p:nvPr>
        </p:nvSpPr>
        <p:spPr>
          <a:xfrm>
            <a:off x="4678876" y="1258784"/>
            <a:ext cx="4061361" cy="2861954"/>
          </a:xfrm>
        </p:spPr>
        <p:txBody>
          <a:bodyPr anchor="t" anchorCtr="0"/>
          <a:lstStyle>
            <a:lvl1pPr>
              <a:defRPr sz="1300" b="0" baseline="0"/>
            </a:lvl1pPr>
          </a:lstStyle>
          <a:p>
            <a:pPr lvl="0"/>
            <a:r>
              <a:rPr lang="en-US" dirty="0" smtClean="0"/>
              <a:t>Click to enter description</a:t>
            </a:r>
            <a:endParaRPr lang="en-US" dirty="0"/>
          </a:p>
        </p:txBody>
      </p:sp>
      <p:sp>
        <p:nvSpPr>
          <p:cNvPr id="6" name="Title 5"/>
          <p:cNvSpPr>
            <a:spLocks noGrp="1"/>
          </p:cNvSpPr>
          <p:nvPr>
            <p:ph type="title" hasCustomPrompt="1"/>
          </p:nvPr>
        </p:nvSpPr>
        <p:spPr>
          <a:xfrm>
            <a:off x="4678877" y="188913"/>
            <a:ext cx="4061361" cy="594858"/>
          </a:xfrm>
        </p:spPr>
        <p:txBody>
          <a:bodyPr wrap="square"/>
          <a:lstStyle>
            <a:lvl1pPr>
              <a:lnSpc>
                <a:spcPts val="2900"/>
              </a:lnSpc>
              <a:defRPr sz="2800"/>
            </a:lvl1pPr>
          </a:lstStyle>
          <a:p>
            <a:r>
              <a:rPr lang="en-US" dirty="0" smtClean="0"/>
              <a:t>Click to edit title</a:t>
            </a:r>
            <a:endParaRPr lang="en-GB" dirty="0"/>
          </a:p>
        </p:txBody>
      </p:sp>
    </p:spTree>
    <p:extLst>
      <p:ext uri="{BB962C8B-B14F-4D97-AF65-F5344CB8AC3E}">
        <p14:creationId xmlns:p14="http://schemas.microsoft.com/office/powerpoint/2010/main" val="33690823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6905" y="671621"/>
            <a:ext cx="7560000" cy="884129"/>
          </a:xfrm>
        </p:spPr>
        <p:txBody>
          <a:bodyPr>
            <a:normAutofit/>
          </a:bodyPr>
          <a:lstStyle>
            <a:lvl1pPr marL="0" indent="0">
              <a:lnSpc>
                <a:spcPct val="100000"/>
              </a:lnSpc>
              <a:buFont typeface="+mj-lt"/>
              <a:buNone/>
              <a:defRPr sz="2400" b="0">
                <a:solidFill>
                  <a:schemeClr val="tx1"/>
                </a:solidFill>
              </a:defRPr>
            </a:lvl1pPr>
          </a:lstStyle>
          <a:p>
            <a:r>
              <a:rPr lang="en-US" smtClean="0"/>
              <a:t>Click to edit Master title style</a:t>
            </a:r>
            <a:endParaRPr lang="en-US" dirty="0"/>
          </a:p>
        </p:txBody>
      </p:sp>
      <p:sp>
        <p:nvSpPr>
          <p:cNvPr id="8" name="Picture Placeholder 7"/>
          <p:cNvSpPr>
            <a:spLocks noGrp="1"/>
          </p:cNvSpPr>
          <p:nvPr>
            <p:ph type="pic" sz="quarter" idx="10"/>
          </p:nvPr>
        </p:nvSpPr>
        <p:spPr>
          <a:xfrm>
            <a:off x="806905" y="1576783"/>
            <a:ext cx="2520000" cy="2069652"/>
          </a:xfrm>
        </p:spPr>
        <p:txBody>
          <a:bodyPr anchor="ctr"/>
          <a:lstStyle>
            <a:lvl1pPr algn="ctr">
              <a:defRPr>
                <a:solidFill>
                  <a:schemeClr val="tx1"/>
                </a:solidFill>
              </a:defRPr>
            </a:lvl1pPr>
          </a:lstStyle>
          <a:p>
            <a:endParaRPr lang="en-US"/>
          </a:p>
        </p:txBody>
      </p:sp>
      <p:sp>
        <p:nvSpPr>
          <p:cNvPr id="9" name="Picture Placeholder 7"/>
          <p:cNvSpPr>
            <a:spLocks noGrp="1"/>
          </p:cNvSpPr>
          <p:nvPr>
            <p:ph type="pic" sz="quarter" idx="11"/>
          </p:nvPr>
        </p:nvSpPr>
        <p:spPr>
          <a:xfrm>
            <a:off x="3326400" y="1576783"/>
            <a:ext cx="2520000" cy="2069652"/>
          </a:xfrm>
        </p:spPr>
        <p:txBody>
          <a:bodyPr anchor="ctr"/>
          <a:lstStyle>
            <a:lvl1pPr algn="ctr">
              <a:defRPr>
                <a:solidFill>
                  <a:schemeClr val="tx1"/>
                </a:solidFill>
              </a:defRPr>
            </a:lvl1pPr>
          </a:lstStyle>
          <a:p>
            <a:endParaRPr lang="en-US" dirty="0"/>
          </a:p>
        </p:txBody>
      </p:sp>
      <p:sp>
        <p:nvSpPr>
          <p:cNvPr id="10" name="Picture Placeholder 7"/>
          <p:cNvSpPr>
            <a:spLocks noGrp="1"/>
          </p:cNvSpPr>
          <p:nvPr>
            <p:ph type="pic" sz="quarter" idx="12"/>
          </p:nvPr>
        </p:nvSpPr>
        <p:spPr>
          <a:xfrm>
            <a:off x="5846905" y="1576783"/>
            <a:ext cx="2520000" cy="2069652"/>
          </a:xfrm>
        </p:spPr>
        <p:txBody>
          <a:bodyPr anchor="ctr"/>
          <a:lstStyle>
            <a:lvl1pPr algn="ctr">
              <a:defRPr>
                <a:solidFill>
                  <a:schemeClr val="tx1"/>
                </a:solidFill>
              </a:defRPr>
            </a:lvl1pPr>
          </a:lstStyle>
          <a:p>
            <a:endParaRPr lang="en-US"/>
          </a:p>
        </p:txBody>
      </p:sp>
      <p:sp>
        <p:nvSpPr>
          <p:cNvPr id="11" name="Rectangle 10"/>
          <p:cNvSpPr/>
          <p:nvPr userDrawn="1"/>
        </p:nvSpPr>
        <p:spPr>
          <a:xfrm>
            <a:off x="806905" y="3646435"/>
            <a:ext cx="2520000" cy="244957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3326905" y="3646435"/>
            <a:ext cx="2520000" cy="244957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5846905" y="3646435"/>
            <a:ext cx="2520000" cy="244957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47419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6905" y="671621"/>
            <a:ext cx="7560000" cy="884129"/>
          </a:xfrm>
        </p:spPr>
        <p:txBody>
          <a:bodyPr>
            <a:normAutofit/>
          </a:bodyPr>
          <a:lstStyle>
            <a:lvl1pPr marL="0" indent="0">
              <a:lnSpc>
                <a:spcPct val="100000"/>
              </a:lnSpc>
              <a:buFont typeface="+mj-lt"/>
              <a:buNone/>
              <a:defRPr sz="2400" b="0">
                <a:solidFill>
                  <a:schemeClr val="tx1"/>
                </a:solidFill>
              </a:defRPr>
            </a:lvl1pPr>
          </a:lstStyle>
          <a:p>
            <a:r>
              <a:rPr lang="en-US" smtClean="0"/>
              <a:t>Click to edit Master title style</a:t>
            </a:r>
            <a:endParaRPr lang="en-US" dirty="0"/>
          </a:p>
        </p:txBody>
      </p:sp>
      <p:sp>
        <p:nvSpPr>
          <p:cNvPr id="8" name="Picture Placeholder 7"/>
          <p:cNvSpPr>
            <a:spLocks noGrp="1"/>
          </p:cNvSpPr>
          <p:nvPr>
            <p:ph type="pic" sz="quarter" idx="10"/>
          </p:nvPr>
        </p:nvSpPr>
        <p:spPr>
          <a:xfrm>
            <a:off x="806905" y="1944000"/>
            <a:ext cx="3780000" cy="2700000"/>
          </a:xfrm>
        </p:spPr>
        <p:txBody>
          <a:bodyPr anchor="ctr"/>
          <a:lstStyle>
            <a:lvl1pPr algn="ctr">
              <a:defRPr>
                <a:solidFill>
                  <a:schemeClr val="tx1"/>
                </a:solidFill>
              </a:defRPr>
            </a:lvl1pPr>
          </a:lstStyle>
          <a:p>
            <a:endParaRPr lang="en-US"/>
          </a:p>
        </p:txBody>
      </p:sp>
      <p:sp>
        <p:nvSpPr>
          <p:cNvPr id="9" name="Picture Placeholder 7"/>
          <p:cNvSpPr>
            <a:spLocks noGrp="1"/>
          </p:cNvSpPr>
          <p:nvPr>
            <p:ph type="pic" sz="quarter" idx="11"/>
          </p:nvPr>
        </p:nvSpPr>
        <p:spPr>
          <a:xfrm>
            <a:off x="4585895" y="1944851"/>
            <a:ext cx="3780000" cy="2700000"/>
          </a:xfrm>
        </p:spPr>
        <p:txBody>
          <a:bodyPr anchor="ctr"/>
          <a:lstStyle>
            <a:lvl1pPr algn="ctr">
              <a:defRPr>
                <a:solidFill>
                  <a:schemeClr val="tx1"/>
                </a:solidFill>
              </a:defRPr>
            </a:lvl1pPr>
          </a:lstStyle>
          <a:p>
            <a:endParaRPr lang="en-US" dirty="0"/>
          </a:p>
        </p:txBody>
      </p:sp>
      <p:sp>
        <p:nvSpPr>
          <p:cNvPr id="11" name="Rectangle 10"/>
          <p:cNvSpPr/>
          <p:nvPr userDrawn="1"/>
        </p:nvSpPr>
        <p:spPr>
          <a:xfrm>
            <a:off x="806905" y="4644000"/>
            <a:ext cx="3778990" cy="1332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4586905" y="4644000"/>
            <a:ext cx="3778990" cy="1332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69451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6905" y="671621"/>
            <a:ext cx="7560000" cy="884129"/>
          </a:xfrm>
        </p:spPr>
        <p:txBody>
          <a:bodyPr>
            <a:normAutofit/>
          </a:bodyPr>
          <a:lstStyle>
            <a:lvl1pPr marL="0" indent="0">
              <a:lnSpc>
                <a:spcPct val="100000"/>
              </a:lnSpc>
              <a:buFont typeface="+mj-lt"/>
              <a:buNone/>
              <a:defRPr sz="2400" b="0">
                <a:solidFill>
                  <a:schemeClr val="tx1"/>
                </a:solidFill>
              </a:defRPr>
            </a:lvl1pPr>
          </a:lstStyle>
          <a:p>
            <a:r>
              <a:rPr lang="en-US" smtClean="0"/>
              <a:t>Click to edit Master title style</a:t>
            </a:r>
            <a:endParaRPr lang="en-US" dirty="0"/>
          </a:p>
        </p:txBody>
      </p:sp>
      <p:sp>
        <p:nvSpPr>
          <p:cNvPr id="4" name="Picture Placeholder 3"/>
          <p:cNvSpPr>
            <a:spLocks noGrp="1"/>
          </p:cNvSpPr>
          <p:nvPr>
            <p:ph type="pic" sz="quarter" idx="10"/>
          </p:nvPr>
        </p:nvSpPr>
        <p:spPr>
          <a:xfrm>
            <a:off x="806450" y="1555750"/>
            <a:ext cx="7559675" cy="4679950"/>
          </a:xfrm>
        </p:spPr>
        <p:txBody>
          <a:bodyPr anchor="ctr"/>
          <a:lstStyle>
            <a:lvl1pPr algn="ctr">
              <a:defRPr>
                <a:solidFill>
                  <a:schemeClr val="tx1"/>
                </a:solidFill>
              </a:defRPr>
            </a:lvl1pPr>
          </a:lstStyle>
          <a:p>
            <a:endParaRPr lang="en-US"/>
          </a:p>
        </p:txBody>
      </p:sp>
    </p:spTree>
    <p:extLst>
      <p:ext uri="{BB962C8B-B14F-4D97-AF65-F5344CB8AC3E}">
        <p14:creationId xmlns:p14="http://schemas.microsoft.com/office/powerpoint/2010/main" val="10713111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FWW">
    <p:bg>
      <p:bgPr>
        <a:solidFill>
          <a:schemeClr val="accent2"/>
        </a:solidFill>
        <a:effectLst/>
      </p:bgPr>
    </p:bg>
    <p:spTree>
      <p:nvGrpSpPr>
        <p:cNvPr id="1" name=""/>
        <p:cNvGrpSpPr/>
        <p:nvPr/>
      </p:nvGrpSpPr>
      <p:grpSpPr>
        <a:xfrm>
          <a:off x="0" y="0"/>
          <a:ext cx="0" cy="0"/>
          <a:chOff x="0" y="0"/>
          <a:chExt cx="0" cy="0"/>
        </a:xfrm>
      </p:grpSpPr>
      <p:pic>
        <p:nvPicPr>
          <p:cNvPr id="8" name="Picture 2"/>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372238" y="372239"/>
            <a:ext cx="3181974" cy="10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0000" y="2340000"/>
            <a:ext cx="7560000" cy="2160000"/>
          </a:xfrm>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720000" y="5400000"/>
            <a:ext cx="5022016" cy="1080000"/>
          </a:xfrm>
        </p:spPr>
        <p:txBody>
          <a:bodyPr anchor="t" anchorCtr="0"/>
          <a:lstStyle>
            <a:lvl1pPr marL="0" indent="0">
              <a:buNone/>
              <a:defRPr/>
            </a:lvl1pPr>
            <a:lvl2pPr marL="288000" indent="-288000">
              <a:buFont typeface="Wingdings" charset="2"/>
              <a:buChar char="§"/>
              <a:defRPr/>
            </a:lvl2pPr>
            <a:lvl3pPr marL="534988" indent="-228600">
              <a:defRPr/>
            </a:lvl3pPr>
            <a:lvl4pPr marL="803275" indent="-242888">
              <a:tabLst/>
              <a:defRPr/>
            </a:lvl4pPr>
            <a:lvl5pPr marL="1079500" indent="-2286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5"/>
          <p:cNvSpPr>
            <a:spLocks noGrp="1"/>
          </p:cNvSpPr>
          <p:nvPr>
            <p:ph type="pic" sz="quarter" idx="11" hasCustomPrompt="1"/>
          </p:nvPr>
        </p:nvSpPr>
        <p:spPr>
          <a:xfrm>
            <a:off x="5859418" y="5400675"/>
            <a:ext cx="2420582" cy="1079500"/>
          </a:xfrm>
        </p:spPr>
        <p:txBody>
          <a:bodyPr anchor="t" anchorCtr="0"/>
          <a:lstStyle>
            <a:lvl1pPr algn="ctr">
              <a:defRPr/>
            </a:lvl1pPr>
          </a:lstStyle>
          <a:p>
            <a:r>
              <a:rPr lang="en-US" dirty="0" smtClean="0"/>
              <a:t>Optional third party logo here</a:t>
            </a:r>
            <a:endParaRPr lang="en-US" dirty="0"/>
          </a:p>
        </p:txBody>
      </p:sp>
    </p:spTree>
    <p:extLst>
      <p:ext uri="{BB962C8B-B14F-4D97-AF65-F5344CB8AC3E}">
        <p14:creationId xmlns:p14="http://schemas.microsoft.com/office/powerpoint/2010/main" val="4074394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LR: Question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0000" y="2340000"/>
            <a:ext cx="7560000" cy="216000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298429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31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xt and Glossar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p:nvPr>
        </p:nvSpPr>
        <p:spPr/>
        <p:txBody>
          <a:bodyPr/>
          <a:lstStyle>
            <a:lvl4pPr indent="0">
              <a:defRPr/>
            </a:lvl4pPr>
            <a:lvl5pPr indent="0">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7"/>
          <p:cNvSpPr>
            <a:spLocks noGrp="1"/>
          </p:cNvSpPr>
          <p:nvPr>
            <p:ph type="title"/>
          </p:nvPr>
        </p:nvSpPr>
        <p:spPr/>
        <p:txBody>
          <a:bodyPr>
            <a:normAutofit/>
          </a:bodyPr>
          <a:lstStyle>
            <a:lvl1pPr>
              <a:lnSpc>
                <a:spcPct val="100000"/>
              </a:lnSpc>
              <a:defRPr sz="2800"/>
            </a:lvl1pPr>
          </a:lstStyle>
          <a:p>
            <a:r>
              <a:rPr lang="en-GB" smtClean="0"/>
              <a:t>Click to edit Master title style</a:t>
            </a:r>
            <a:endParaRPr lang="en-US" dirty="0"/>
          </a:p>
        </p:txBody>
      </p:sp>
    </p:spTree>
    <p:extLst>
      <p:ext uri="{BB962C8B-B14F-4D97-AF65-F5344CB8AC3E}">
        <p14:creationId xmlns:p14="http://schemas.microsoft.com/office/powerpoint/2010/main" val="34345871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 Landscape Image ">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871662" y="4859337"/>
            <a:ext cx="5400676" cy="1620000"/>
          </a:xfrm>
        </p:spPr>
        <p:txBody>
          <a:bodyPr/>
          <a:lstStyle>
            <a:lvl1pPr marL="0" indent="0">
              <a:lnSpc>
                <a:spcPts val="1700"/>
              </a:lnSpc>
              <a:spcAft>
                <a:spcPts val="0"/>
              </a:spcAft>
              <a:buNone/>
              <a:defRPr sz="1300"/>
            </a:lvl1pPr>
            <a:lvl2pPr marL="0" indent="0">
              <a:lnSpc>
                <a:spcPts val="1700"/>
              </a:lnSpc>
              <a:spcAft>
                <a:spcPts val="0"/>
              </a:spcAft>
              <a:buNone/>
              <a:defRPr sz="1300"/>
            </a:lvl2pPr>
            <a:lvl3pPr marL="0" indent="0">
              <a:lnSpc>
                <a:spcPts val="1700"/>
              </a:lnSpc>
              <a:spcAft>
                <a:spcPts val="0"/>
              </a:spcAft>
              <a:buNone/>
              <a:defRPr sz="1300"/>
            </a:lvl3pPr>
            <a:lvl4pPr marL="0" indent="0">
              <a:lnSpc>
                <a:spcPts val="1700"/>
              </a:lnSpc>
              <a:spcAft>
                <a:spcPts val="0"/>
              </a:spcAft>
              <a:buNone/>
              <a:defRPr sz="1300"/>
            </a:lvl4pPr>
            <a:lvl5pPr marL="0" indent="0">
              <a:lnSpc>
                <a:spcPts val="1700"/>
              </a:lnSpc>
              <a:spcAft>
                <a:spcPts val="0"/>
              </a:spcAft>
              <a:buNone/>
              <a:defRPr sz="1300"/>
            </a:lvl5pPr>
          </a:lstStyle>
          <a:p>
            <a:pPr lvl="0"/>
            <a:r>
              <a:rPr lang="en-GB" dirty="0" smtClean="0"/>
              <a:t>Click to add Description</a:t>
            </a:r>
            <a:endParaRPr lang="en-US" dirty="0"/>
          </a:p>
        </p:txBody>
      </p:sp>
      <p:sp>
        <p:nvSpPr>
          <p:cNvPr id="5" name="Picture Placeholder 4"/>
          <p:cNvSpPr>
            <a:spLocks noGrp="1"/>
          </p:cNvSpPr>
          <p:nvPr>
            <p:ph type="pic" sz="quarter" idx="12"/>
          </p:nvPr>
        </p:nvSpPr>
        <p:spPr>
          <a:xfrm>
            <a:off x="1871663" y="900113"/>
            <a:ext cx="5400675" cy="3600450"/>
          </a:xfrm>
        </p:spPr>
        <p:txBody>
          <a:bodyPr/>
          <a:lstStyle>
            <a:lvl1pPr marL="0" indent="0" algn="ctr">
              <a:buNone/>
              <a:defRPr/>
            </a:lvl1pPr>
          </a:lstStyle>
          <a:p>
            <a:pPr lvl="0"/>
            <a:endParaRPr lang="en-US" noProof="0"/>
          </a:p>
        </p:txBody>
      </p:sp>
      <p:sp>
        <p:nvSpPr>
          <p:cNvPr id="4" name="Title 3"/>
          <p:cNvSpPr>
            <a:spLocks noGrp="1"/>
          </p:cNvSpPr>
          <p:nvPr>
            <p:ph type="title" hasCustomPrompt="1"/>
          </p:nvPr>
        </p:nvSpPr>
        <p:spPr>
          <a:xfrm>
            <a:off x="245714" y="80720"/>
            <a:ext cx="7559675" cy="1079500"/>
          </a:xfrm>
        </p:spPr>
        <p:txBody>
          <a:bodyPr/>
          <a:lstStyle>
            <a:lvl1pPr>
              <a:defRPr sz="2800"/>
            </a:lvl1pPr>
          </a:lstStyle>
          <a:p>
            <a:r>
              <a:rPr lang="en-US" dirty="0" smtClean="0"/>
              <a:t>Click to edit title</a:t>
            </a:r>
            <a:endParaRPr lang="en-GB" dirty="0"/>
          </a:p>
        </p:txBody>
      </p:sp>
    </p:spTree>
    <p:extLst>
      <p:ext uri="{BB962C8B-B14F-4D97-AF65-F5344CB8AC3E}">
        <p14:creationId xmlns:p14="http://schemas.microsoft.com/office/powerpoint/2010/main" val="408729099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0" y="900000"/>
            <a:ext cx="7560000" cy="108000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20000" y="1992751"/>
            <a:ext cx="7560000" cy="3600000"/>
          </a:xfrm>
          <a:prstGeom prst="rect">
            <a:avLst/>
          </a:prstGeom>
        </p:spPr>
        <p:txBody>
          <a:bodyPr vert="horz" lIns="0" tIns="0" rIns="9144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90957"/>
      </p:ext>
    </p:extLst>
  </p:cSld>
  <p:clrMap bg1="lt1" tx1="dk1" bg2="lt2" tx2="dk2" accent1="accent1" accent2="accent2" accent3="accent3" accent4="accent4" accent5="accent5" accent6="accent6" hlink="hlink" folHlink="folHlink"/>
  <p:sldLayoutIdLst>
    <p:sldLayoutId id="2147485522" r:id="rId1"/>
    <p:sldLayoutId id="2147485592" r:id="rId2"/>
    <p:sldLayoutId id="2147485595" r:id="rId3"/>
    <p:sldLayoutId id="2147485593" r:id="rId4"/>
    <p:sldLayoutId id="2147485591" r:id="rId5"/>
    <p:sldLayoutId id="2147485530" r:id="rId6"/>
    <p:sldLayoutId id="2147485594" r:id="rId7"/>
  </p:sldLayoutIdLst>
  <p:timing>
    <p:tnLst>
      <p:par>
        <p:cTn id="1" dur="indefinite" restart="never" nodeType="tmRoot"/>
      </p:par>
    </p:tnLst>
  </p:timing>
  <p:txStyles>
    <p:titleStyle>
      <a:lvl1pPr algn="l" defTabSz="457200" rtl="0" eaLnBrk="1" latinLnBrk="0" hangingPunct="1">
        <a:lnSpc>
          <a:spcPts val="4000"/>
        </a:lnSpc>
        <a:spcBef>
          <a:spcPct val="0"/>
        </a:spcBef>
        <a:buNone/>
        <a:defRPr sz="3600" b="1" kern="1200">
          <a:solidFill>
            <a:schemeClr val="bg1"/>
          </a:solidFill>
          <a:latin typeface="+mj-lt"/>
          <a:ea typeface="+mj-ea"/>
          <a:cs typeface="+mj-cs"/>
        </a:defRPr>
      </a:lvl1pPr>
    </p:titleStyle>
    <p:bodyStyle>
      <a:lvl1pPr marL="0" indent="0" algn="l" defTabSz="457200" rtl="0" eaLnBrk="1" latinLnBrk="0" hangingPunct="1">
        <a:lnSpc>
          <a:spcPts val="1700"/>
        </a:lnSpc>
        <a:spcBef>
          <a:spcPts val="0"/>
        </a:spcBef>
        <a:buFont typeface="Wingdings" charset="2"/>
        <a:buNone/>
        <a:defRPr sz="1300" kern="1200">
          <a:solidFill>
            <a:srgbClr val="FFFFFF"/>
          </a:solidFill>
          <a:latin typeface="+mn-lt"/>
          <a:ea typeface="+mn-ea"/>
          <a:cs typeface="+mn-cs"/>
        </a:defRPr>
      </a:lvl1pPr>
      <a:lvl2pPr marL="180000" indent="-180000" algn="l" defTabSz="457200" rtl="0" eaLnBrk="1" latinLnBrk="0" hangingPunct="1">
        <a:lnSpc>
          <a:spcPts val="1700"/>
        </a:lnSpc>
        <a:spcBef>
          <a:spcPts val="0"/>
        </a:spcBef>
        <a:buFont typeface="Wingdings" charset="2"/>
        <a:buChar char="§"/>
        <a:defRPr sz="1300" kern="1200">
          <a:solidFill>
            <a:srgbClr val="FFFFFF"/>
          </a:solidFill>
          <a:latin typeface="+mn-lt"/>
          <a:ea typeface="+mn-ea"/>
          <a:cs typeface="+mn-cs"/>
        </a:defRPr>
      </a:lvl2pPr>
      <a:lvl3pPr marL="360000" indent="-180000" algn="l" defTabSz="457200" rtl="0" eaLnBrk="1" latinLnBrk="0" hangingPunct="1">
        <a:lnSpc>
          <a:spcPts val="1500"/>
        </a:lnSpc>
        <a:spcBef>
          <a:spcPts val="0"/>
        </a:spcBef>
        <a:buFont typeface="Wingdings" charset="2"/>
        <a:buChar char="§"/>
        <a:defRPr sz="1300" kern="1200">
          <a:solidFill>
            <a:srgbClr val="FFFFFF"/>
          </a:solidFill>
          <a:latin typeface="+mn-lt"/>
          <a:ea typeface="+mn-ea"/>
          <a:cs typeface="+mn-cs"/>
        </a:defRPr>
      </a:lvl3pPr>
      <a:lvl4pPr marL="360000" indent="0" algn="l" defTabSz="457200" rtl="0" eaLnBrk="1" latinLnBrk="0" hangingPunct="1">
        <a:lnSpc>
          <a:spcPts val="1500"/>
        </a:lnSpc>
        <a:spcBef>
          <a:spcPts val="0"/>
        </a:spcBef>
        <a:buFont typeface="Arial"/>
        <a:buNone/>
        <a:defRPr sz="1300" kern="1200">
          <a:solidFill>
            <a:srgbClr val="FFFFFF"/>
          </a:solidFill>
          <a:latin typeface="+mn-lt"/>
          <a:ea typeface="+mn-ea"/>
          <a:cs typeface="+mn-cs"/>
        </a:defRPr>
      </a:lvl4pPr>
      <a:lvl5pPr marL="360000" indent="0" algn="l" defTabSz="457200" rtl="0" eaLnBrk="1" latinLnBrk="0" hangingPunct="1">
        <a:lnSpc>
          <a:spcPts val="1500"/>
        </a:lnSpc>
        <a:spcBef>
          <a:spcPts val="0"/>
        </a:spcBef>
        <a:buFont typeface="Arial"/>
        <a:buNone/>
        <a:defRPr sz="13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20725" y="900113"/>
            <a:ext cx="75596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anchor="t" anchorCtr="0" compatLnSpc="1">
            <a:prstTxWarp prst="textNoShape">
              <a:avLst/>
            </a:prstTxWarp>
          </a:bodyPr>
          <a:lstStyle/>
          <a:p>
            <a:pPr lvl="0"/>
            <a:r>
              <a:rPr lang="en-GB" dirty="0" smtClean="0"/>
              <a:t>Click to edit Master title style</a:t>
            </a:r>
            <a:endParaRPr lang="en-US" dirty="0"/>
          </a:p>
        </p:txBody>
      </p:sp>
      <p:sp>
        <p:nvSpPr>
          <p:cNvPr id="1027" name="Text Placeholder 2"/>
          <p:cNvSpPr>
            <a:spLocks noGrp="1"/>
          </p:cNvSpPr>
          <p:nvPr>
            <p:ph type="body" idx="1"/>
          </p:nvPr>
        </p:nvSpPr>
        <p:spPr bwMode="auto">
          <a:xfrm>
            <a:off x="720725" y="1979613"/>
            <a:ext cx="75596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dirty="0" smtClean="0"/>
              <a:t>Click to edit Master text styles</a:t>
            </a:r>
          </a:p>
          <a:p>
            <a:pPr lvl="1"/>
            <a:r>
              <a:rPr lang="en-GB" dirty="0" smtClean="0"/>
              <a:t>Second </a:t>
            </a:r>
            <a:r>
              <a:rPr lang="en-GB" dirty="0"/>
              <a:t>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36708826"/>
      </p:ext>
    </p:extLst>
  </p:cSld>
  <p:clrMap bg1="lt1" tx1="dk1" bg2="lt2" tx2="dk2" accent1="accent1" accent2="accent2" accent3="accent3" accent4="accent4" accent5="accent5" accent6="accent6" hlink="hlink" folHlink="folHlink"/>
  <p:sldLayoutIdLst>
    <p:sldLayoutId id="2147485597" r:id="rId1"/>
    <p:sldLayoutId id="2147485598" r:id="rId2"/>
    <p:sldLayoutId id="2147485599" r:id="rId3"/>
  </p:sldLayoutIdLst>
  <p:timing>
    <p:tnLst>
      <p:par>
        <p:cTn id="1" dur="indefinite" restart="never" nodeType="tmRoot"/>
      </p:par>
    </p:tnLst>
  </p:timing>
  <p:txStyles>
    <p:titleStyle>
      <a:lvl1pPr algn="l" defTabSz="457200" rtl="0" eaLnBrk="0" fontAlgn="base" hangingPunct="0">
        <a:lnSpc>
          <a:spcPts val="4000"/>
        </a:lnSpc>
        <a:spcBef>
          <a:spcPct val="0"/>
        </a:spcBef>
        <a:spcAft>
          <a:spcPct val="0"/>
        </a:spcAft>
        <a:defRPr sz="3600" b="1" kern="1200">
          <a:solidFill>
            <a:srgbClr val="455560"/>
          </a:solidFill>
          <a:latin typeface="+mj-lt"/>
          <a:ea typeface="ＭＳ Ｐゴシック" charset="0"/>
          <a:cs typeface="ＭＳ Ｐゴシック" charset="0"/>
        </a:defRPr>
      </a:lvl1pPr>
      <a:lvl2pPr algn="l" defTabSz="457200" rtl="0" eaLnBrk="0" fontAlgn="base" hangingPunct="0">
        <a:lnSpc>
          <a:spcPts val="4000"/>
        </a:lnSpc>
        <a:spcBef>
          <a:spcPct val="0"/>
        </a:spcBef>
        <a:spcAft>
          <a:spcPct val="0"/>
        </a:spcAft>
        <a:defRPr sz="3600" b="1">
          <a:solidFill>
            <a:srgbClr val="455560"/>
          </a:solidFill>
          <a:latin typeface="Arial" charset="0"/>
          <a:ea typeface="ＭＳ Ｐゴシック" charset="0"/>
          <a:cs typeface="ＭＳ Ｐゴシック" charset="0"/>
        </a:defRPr>
      </a:lvl2pPr>
      <a:lvl3pPr algn="l" defTabSz="457200" rtl="0" eaLnBrk="0" fontAlgn="base" hangingPunct="0">
        <a:lnSpc>
          <a:spcPts val="4000"/>
        </a:lnSpc>
        <a:spcBef>
          <a:spcPct val="0"/>
        </a:spcBef>
        <a:spcAft>
          <a:spcPct val="0"/>
        </a:spcAft>
        <a:defRPr sz="3600" b="1">
          <a:solidFill>
            <a:srgbClr val="455560"/>
          </a:solidFill>
          <a:latin typeface="Arial" charset="0"/>
          <a:ea typeface="ＭＳ Ｐゴシック" charset="0"/>
          <a:cs typeface="ＭＳ Ｐゴシック" charset="0"/>
        </a:defRPr>
      </a:lvl3pPr>
      <a:lvl4pPr algn="l" defTabSz="457200" rtl="0" eaLnBrk="0" fontAlgn="base" hangingPunct="0">
        <a:lnSpc>
          <a:spcPts val="4000"/>
        </a:lnSpc>
        <a:spcBef>
          <a:spcPct val="0"/>
        </a:spcBef>
        <a:spcAft>
          <a:spcPct val="0"/>
        </a:spcAft>
        <a:defRPr sz="3600" b="1">
          <a:solidFill>
            <a:srgbClr val="455560"/>
          </a:solidFill>
          <a:latin typeface="Arial" charset="0"/>
          <a:ea typeface="ＭＳ Ｐゴシック" charset="0"/>
          <a:cs typeface="ＭＳ Ｐゴシック" charset="0"/>
        </a:defRPr>
      </a:lvl4pPr>
      <a:lvl5pPr algn="l" defTabSz="457200" rtl="0" eaLnBrk="0" fontAlgn="base" hangingPunct="0">
        <a:lnSpc>
          <a:spcPts val="4000"/>
        </a:lnSpc>
        <a:spcBef>
          <a:spcPct val="0"/>
        </a:spcBef>
        <a:spcAft>
          <a:spcPct val="0"/>
        </a:spcAft>
        <a:defRPr sz="3600" b="1">
          <a:solidFill>
            <a:srgbClr val="455560"/>
          </a:solidFill>
          <a:latin typeface="Arial" charset="0"/>
          <a:ea typeface="ＭＳ Ｐゴシック" charset="0"/>
          <a:cs typeface="ＭＳ Ｐゴシック" charset="0"/>
        </a:defRPr>
      </a:lvl5pPr>
      <a:lvl6pPr marL="457200" algn="l" defTabSz="457200" rtl="0" fontAlgn="base">
        <a:lnSpc>
          <a:spcPts val="4000"/>
        </a:lnSpc>
        <a:spcBef>
          <a:spcPct val="0"/>
        </a:spcBef>
        <a:spcAft>
          <a:spcPct val="0"/>
        </a:spcAft>
        <a:defRPr sz="3600" b="1">
          <a:solidFill>
            <a:srgbClr val="455560"/>
          </a:solidFill>
          <a:latin typeface="Arial" charset="0"/>
          <a:ea typeface="ＭＳ Ｐゴシック" charset="0"/>
          <a:cs typeface="ＭＳ Ｐゴシック" charset="0"/>
        </a:defRPr>
      </a:lvl6pPr>
      <a:lvl7pPr marL="914400" algn="l" defTabSz="457200" rtl="0" fontAlgn="base">
        <a:lnSpc>
          <a:spcPts val="4000"/>
        </a:lnSpc>
        <a:spcBef>
          <a:spcPct val="0"/>
        </a:spcBef>
        <a:spcAft>
          <a:spcPct val="0"/>
        </a:spcAft>
        <a:defRPr sz="3600" b="1">
          <a:solidFill>
            <a:srgbClr val="455560"/>
          </a:solidFill>
          <a:latin typeface="Arial" charset="0"/>
          <a:ea typeface="ＭＳ Ｐゴシック" charset="0"/>
          <a:cs typeface="ＭＳ Ｐゴシック" charset="0"/>
        </a:defRPr>
      </a:lvl7pPr>
      <a:lvl8pPr marL="1371600" algn="l" defTabSz="457200" rtl="0" fontAlgn="base">
        <a:lnSpc>
          <a:spcPts val="4000"/>
        </a:lnSpc>
        <a:spcBef>
          <a:spcPct val="0"/>
        </a:spcBef>
        <a:spcAft>
          <a:spcPct val="0"/>
        </a:spcAft>
        <a:defRPr sz="3600" b="1">
          <a:solidFill>
            <a:srgbClr val="455560"/>
          </a:solidFill>
          <a:latin typeface="Arial" charset="0"/>
          <a:ea typeface="ＭＳ Ｐゴシック" charset="0"/>
          <a:cs typeface="ＭＳ Ｐゴシック" charset="0"/>
        </a:defRPr>
      </a:lvl8pPr>
      <a:lvl9pPr marL="1828800" algn="l" defTabSz="457200" rtl="0" fontAlgn="base">
        <a:lnSpc>
          <a:spcPts val="4000"/>
        </a:lnSpc>
        <a:spcBef>
          <a:spcPct val="0"/>
        </a:spcBef>
        <a:spcAft>
          <a:spcPct val="0"/>
        </a:spcAft>
        <a:defRPr sz="3600" b="1">
          <a:solidFill>
            <a:srgbClr val="455560"/>
          </a:solidFill>
          <a:latin typeface="Arial" charset="0"/>
          <a:ea typeface="ＭＳ Ｐゴシック" charset="0"/>
          <a:cs typeface="ＭＳ Ｐゴシック" charset="0"/>
        </a:defRPr>
      </a:lvl9pPr>
    </p:titleStyle>
    <p:bodyStyle>
      <a:lvl1pPr marL="1588" indent="-1588" algn="l" defTabSz="457200" rtl="0" eaLnBrk="0" fontAlgn="base" hangingPunct="0">
        <a:lnSpc>
          <a:spcPts val="1700"/>
        </a:lnSpc>
        <a:spcBef>
          <a:spcPct val="0"/>
        </a:spcBef>
        <a:spcAft>
          <a:spcPct val="0"/>
        </a:spcAft>
        <a:buClr>
          <a:srgbClr val="455560"/>
        </a:buClr>
        <a:buFont typeface="Wingdings" charset="0"/>
        <a:defRPr sz="1300" kern="1200">
          <a:solidFill>
            <a:srgbClr val="455560"/>
          </a:solidFill>
          <a:latin typeface="Arial"/>
          <a:ea typeface="ＭＳ Ｐゴシック" charset="0"/>
          <a:cs typeface="ＭＳ Ｐゴシック" charset="0"/>
        </a:defRPr>
      </a:lvl1pPr>
      <a:lvl2pPr marL="179388" indent="-179388" algn="l" defTabSz="457200" rtl="0" eaLnBrk="0" fontAlgn="base" hangingPunct="0">
        <a:lnSpc>
          <a:spcPts val="1700"/>
        </a:lnSpc>
        <a:spcBef>
          <a:spcPct val="0"/>
        </a:spcBef>
        <a:spcAft>
          <a:spcPct val="0"/>
        </a:spcAft>
        <a:buClr>
          <a:srgbClr val="455560"/>
        </a:buClr>
        <a:buFont typeface="Wingdings" charset="0"/>
        <a:buChar char="§"/>
        <a:defRPr sz="1300" kern="1200">
          <a:solidFill>
            <a:srgbClr val="455560"/>
          </a:solidFill>
          <a:latin typeface="Arial"/>
          <a:ea typeface="ＭＳ Ｐゴシック" charset="0"/>
          <a:cs typeface="ＭＳ Ｐゴシック" charset="0"/>
        </a:defRPr>
      </a:lvl2pPr>
      <a:lvl3pPr marL="358775" indent="-179388" algn="l" defTabSz="457200" rtl="0" eaLnBrk="0" fontAlgn="base" hangingPunct="0">
        <a:lnSpc>
          <a:spcPts val="1700"/>
        </a:lnSpc>
        <a:spcBef>
          <a:spcPct val="0"/>
        </a:spcBef>
        <a:spcAft>
          <a:spcPct val="0"/>
        </a:spcAft>
        <a:buClr>
          <a:srgbClr val="455560"/>
        </a:buClr>
        <a:buFont typeface="Wingdings" charset="0"/>
        <a:buChar char="§"/>
        <a:defRPr sz="1300" kern="1200">
          <a:solidFill>
            <a:srgbClr val="455560"/>
          </a:solidFill>
          <a:latin typeface="Arial"/>
          <a:ea typeface="ＭＳ Ｐゴシック" charset="0"/>
          <a:cs typeface="ＭＳ Ｐゴシック" charset="0"/>
        </a:defRPr>
      </a:lvl3pPr>
      <a:lvl4pPr marL="358775" indent="3175" algn="l" defTabSz="457200" rtl="0" eaLnBrk="0" fontAlgn="base" hangingPunct="0">
        <a:lnSpc>
          <a:spcPts val="1700"/>
        </a:lnSpc>
        <a:spcBef>
          <a:spcPct val="0"/>
        </a:spcBef>
        <a:spcAft>
          <a:spcPct val="0"/>
        </a:spcAft>
        <a:buClr>
          <a:srgbClr val="455560"/>
        </a:buClr>
        <a:buFont typeface="Wingdings" charset="0"/>
        <a:defRPr sz="1300" kern="1200">
          <a:solidFill>
            <a:srgbClr val="455560"/>
          </a:solidFill>
          <a:latin typeface="Arial"/>
          <a:ea typeface="ＭＳ Ｐゴシック" charset="0"/>
          <a:cs typeface="ＭＳ Ｐゴシック" charset="0"/>
        </a:defRPr>
      </a:lvl4pPr>
      <a:lvl5pPr marL="358775" indent="3175" algn="l" defTabSz="457200" rtl="0" eaLnBrk="0" fontAlgn="base" hangingPunct="0">
        <a:lnSpc>
          <a:spcPts val="1700"/>
        </a:lnSpc>
        <a:spcBef>
          <a:spcPct val="0"/>
        </a:spcBef>
        <a:spcAft>
          <a:spcPct val="0"/>
        </a:spcAft>
        <a:buClr>
          <a:srgbClr val="455560"/>
        </a:buClr>
        <a:buFont typeface="Wingdings" charset="0"/>
        <a:defRPr sz="1300" kern="1200">
          <a:solidFill>
            <a:srgbClr val="455560"/>
          </a:solidFill>
          <a:latin typeface="Arial"/>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slide" Target="slide11.xml"/><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slide" Target="slide25.xml"/><Relationship Id="rId4" Type="http://schemas.openxmlformats.org/officeDocument/2006/relationships/slide" Target="slide13.xml"/></Relationships>
</file>

<file path=ppt/slides/_rels/slide11.xml.rels><?xml version="1.0" encoding="UTF-8" standalone="yes"?>
<Relationships xmlns="http://schemas.openxmlformats.org/package/2006/relationships"><Relationship Id="rId3" Type="http://schemas.openxmlformats.org/officeDocument/2006/relationships/slide" Target="slide13.xml"/><Relationship Id="rId7" Type="http://schemas.openxmlformats.org/officeDocument/2006/relationships/image" Target="../media/image12.tiff"/><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slide" Target="slide25.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7" Type="http://schemas.openxmlformats.org/officeDocument/2006/relationships/image" Target="../media/image12.tiff"/><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slide" Target="slide11.xml"/></Relationships>
</file>

<file path=ppt/slides/_rels/slide13.xml.rels><?xml version="1.0" encoding="UTF-8" standalone="yes"?>
<Relationships xmlns="http://schemas.openxmlformats.org/package/2006/relationships"><Relationship Id="rId3" Type="http://schemas.openxmlformats.org/officeDocument/2006/relationships/slide" Target="slide11.xml"/><Relationship Id="rId7" Type="http://schemas.openxmlformats.org/officeDocument/2006/relationships/image" Target="../media/image12.tiff"/><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slide" Target="slide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ideo" Target="https://www.youtube.com/embed/2mOGTmmLBX0" TargetMode="Externa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21.xml"/><Relationship Id="rId7" Type="http://schemas.openxmlformats.org/officeDocument/2006/relationships/slide" Target="slide19.xml"/><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slide" Target="slide18.xml"/><Relationship Id="rId5" Type="http://schemas.openxmlformats.org/officeDocument/2006/relationships/slide" Target="slide17.xml"/><Relationship Id="rId4" Type="http://schemas.openxmlformats.org/officeDocument/2006/relationships/image" Target="../media/image5.png"/><Relationship Id="rId9"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www.iwm.org.uk/corporate/privacy-copyright/licence" TargetMode="Externa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 Target="slide23.xml"/><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slide" Target="slide25.xml"/><Relationship Id="rId4" Type="http://schemas.openxmlformats.org/officeDocument/2006/relationships/slide" Target="slide24.xml"/></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7" Type="http://schemas.openxmlformats.org/officeDocument/2006/relationships/image" Target="../media/image22.jpeg"/><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3.jpg"/><Relationship Id="rId4" Type="http://schemas.openxmlformats.org/officeDocument/2006/relationships/slide" Target="slide25.xml"/></Relationships>
</file>

<file path=ppt/slides/_rels/slide24.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image" Target="../media/image22.jpeg"/><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3.jpg"/><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image" Target="../media/image22.jpeg"/><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4.png"/><Relationship Id="rId4" Type="http://schemas.openxmlformats.org/officeDocument/2006/relationships/slide" Target="slide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ideo" Target="https://www.youtube.com/embed/lkEo8DR3DDk?list=PLolzHiCNNbO-aieIA37-IgPAcBTKDzb7O" TargetMode="Externa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slide" Target="slide28.xml"/><Relationship Id="rId7" Type="http://schemas.openxmlformats.org/officeDocument/2006/relationships/image" Target="../media/image26.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slide" Target="slide30.xml"/><Relationship Id="rId4" Type="http://schemas.openxmlformats.org/officeDocument/2006/relationships/slide" Target="slide29.xml"/></Relationships>
</file>

<file path=ppt/slides/_rels/slide28.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image" Target="../media/image26.tiff"/><Relationship Id="rId2" Type="http://schemas.openxmlformats.org/officeDocument/2006/relationships/slide" Target="slide2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8.png"/><Relationship Id="rId4" Type="http://schemas.openxmlformats.org/officeDocument/2006/relationships/slide" Target="slide30.xml"/></Relationships>
</file>

<file path=ppt/slides/_rels/slide29.xml.rels><?xml version="1.0" encoding="UTF-8" standalone="yes"?>
<Relationships xmlns="http://schemas.openxmlformats.org/package/2006/relationships"><Relationship Id="rId3" Type="http://schemas.openxmlformats.org/officeDocument/2006/relationships/slide" Target="slide28.xml"/><Relationship Id="rId7" Type="http://schemas.openxmlformats.org/officeDocument/2006/relationships/image" Target="../media/image27.tiff"/><Relationship Id="rId2" Type="http://schemas.openxmlformats.org/officeDocument/2006/relationships/slide" Target="slide27.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5.jpeg"/><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hyperlink" Target="http://www.iwm.org.uk/sites/default/files/learning_interactive/Science%20Teachers%20Notes%20IWM%20STEM%20B29%20learning%20resource_0.docx"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hyperlink" Target="http://www.iwm.org.uk/sites/default/files/learning_interactive/Maths%20Teachers%20notes%20IWM%20STEM%20B29%20learning%20resource.docx" TargetMode="External"/></Relationships>
</file>

<file path=ppt/slides/_rels/slide30.xml.rels><?xml version="1.0" encoding="UTF-8" standalone="yes"?>
<Relationships xmlns="http://schemas.openxmlformats.org/package/2006/relationships"><Relationship Id="rId3" Type="http://schemas.openxmlformats.org/officeDocument/2006/relationships/slide" Target="slide28.xml"/><Relationship Id="rId7" Type="http://schemas.openxmlformats.org/officeDocument/2006/relationships/image" Target="../media/image27.tiff"/><Relationship Id="rId2" Type="http://schemas.openxmlformats.org/officeDocument/2006/relationships/slide" Target="slide27.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9.jpg"/><Relationship Id="rId4" Type="http://schemas.openxmlformats.org/officeDocument/2006/relationships/slide" Target="slide29.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4.jpeg"/><Relationship Id="rId7"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slide" Target="slide5.xml"/><Relationship Id="rId5" Type="http://schemas.openxmlformats.org/officeDocument/2006/relationships/image" Target="../media/image5.png"/><Relationship Id="rId4" Type="http://schemas.openxmlformats.org/officeDocument/2006/relationships/slide" Target="slide9.xml"/><Relationship Id="rId9"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FF"/>
                </a:solidFill>
                <a:latin typeface="Arial" charset="0"/>
                <a:cs typeface="Arial" charset="0"/>
              </a:rPr>
              <a:t>How did the B-29 </a:t>
            </a:r>
            <a:r>
              <a:rPr lang="en-US" dirty="0" err="1">
                <a:solidFill>
                  <a:srgbClr val="FFFFFF"/>
                </a:solidFill>
                <a:latin typeface="Arial" charset="0"/>
                <a:cs typeface="Arial" charset="0"/>
              </a:rPr>
              <a:t>Superfortress</a:t>
            </a:r>
            <a:r>
              <a:rPr lang="en-US" dirty="0">
                <a:solidFill>
                  <a:srgbClr val="FFFFFF"/>
                </a:solidFill>
                <a:latin typeface="Arial" charset="0"/>
                <a:cs typeface="Arial" charset="0"/>
              </a:rPr>
              <a:t> become the most advanced bomber of the Second World War?</a:t>
            </a:r>
            <a:endParaRPr lang="en-US" dirty="0"/>
          </a:p>
        </p:txBody>
      </p:sp>
      <p:sp>
        <p:nvSpPr>
          <p:cNvPr id="3" name="Text Placeholder 2"/>
          <p:cNvSpPr>
            <a:spLocks noGrp="1"/>
          </p:cNvSpPr>
          <p:nvPr>
            <p:ph type="body" sz="quarter" idx="10"/>
          </p:nvPr>
        </p:nvSpPr>
        <p:spPr/>
        <p:txBody>
          <a:bodyPr>
            <a:normAutofit/>
          </a:bodyPr>
          <a:lstStyle/>
          <a:p>
            <a:r>
              <a:rPr lang="en-US" sz="2000" dirty="0" smtClean="0">
                <a:latin typeface="Arial" charset="0"/>
              </a:rPr>
              <a:t>Learning Resource</a:t>
            </a:r>
            <a:endParaRPr lang="en-US" sz="2000" dirty="0">
              <a:latin typeface="Arial" charset="0"/>
            </a:endParaRPr>
          </a:p>
        </p:txBody>
      </p:sp>
    </p:spTree>
    <p:extLst>
      <p:ext uri="{BB962C8B-B14F-4D97-AF65-F5344CB8AC3E}">
        <p14:creationId xmlns:p14="http://schemas.microsoft.com/office/powerpoint/2010/main" val="108342876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60000" indent="-360000"/>
            <a:r>
              <a:rPr lang="en-US" b="1" dirty="0" smtClean="0">
                <a:solidFill>
                  <a:schemeClr val="accent2"/>
                </a:solidFill>
              </a:rPr>
              <a:t>2</a:t>
            </a:r>
            <a:r>
              <a:rPr lang="en-US" dirty="0"/>
              <a:t>	</a:t>
            </a:r>
            <a:r>
              <a:rPr lang="en-GB" dirty="0"/>
              <a:t>What did the B-29 need to do that the B-17 </a:t>
            </a:r>
            <a:r>
              <a:rPr lang="en-GB" dirty="0" smtClean="0"/>
              <a:t>could not?</a:t>
            </a:r>
            <a:endParaRPr lang="en-US" dirty="0"/>
          </a:p>
        </p:txBody>
      </p:sp>
      <p:sp>
        <p:nvSpPr>
          <p:cNvPr id="12" name="TextBox 11"/>
          <p:cNvSpPr txBox="1"/>
          <p:nvPr/>
        </p:nvSpPr>
        <p:spPr>
          <a:xfrm>
            <a:off x="1031052" y="4249131"/>
            <a:ext cx="2101515" cy="492443"/>
          </a:xfrm>
          <a:prstGeom prst="rect">
            <a:avLst/>
          </a:prstGeom>
          <a:noFill/>
        </p:spPr>
        <p:txBody>
          <a:bodyPr wrap="square" lIns="0" tIns="0" rIns="0" bIns="0" rtlCol="0">
            <a:spAutoFit/>
          </a:bodyPr>
          <a:lstStyle/>
          <a:p>
            <a:pPr algn="ctr"/>
            <a:r>
              <a:rPr lang="en-US" sz="1600" dirty="0" smtClean="0">
                <a:solidFill>
                  <a:schemeClr val="bg1"/>
                </a:solidFill>
              </a:rPr>
              <a:t>Why </a:t>
            </a:r>
            <a:r>
              <a:rPr lang="en-US" sz="1600" dirty="0">
                <a:solidFill>
                  <a:schemeClr val="bg1"/>
                </a:solidFill>
              </a:rPr>
              <a:t>did planes need to fly further</a:t>
            </a:r>
            <a:r>
              <a:rPr lang="en-US" sz="1600" dirty="0" smtClean="0">
                <a:solidFill>
                  <a:schemeClr val="bg1"/>
                </a:solidFill>
              </a:rPr>
              <a:t>?</a:t>
            </a:r>
            <a:endParaRPr lang="en-US" sz="1600" dirty="0">
              <a:solidFill>
                <a:schemeClr val="bg1"/>
              </a:solidFill>
            </a:endParaRPr>
          </a:p>
        </p:txBody>
      </p:sp>
      <p:sp>
        <p:nvSpPr>
          <p:cNvPr id="13" name="TextBox 12"/>
          <p:cNvSpPr txBox="1"/>
          <p:nvPr/>
        </p:nvSpPr>
        <p:spPr>
          <a:xfrm>
            <a:off x="3536147" y="4249131"/>
            <a:ext cx="2101515" cy="738664"/>
          </a:xfrm>
          <a:prstGeom prst="rect">
            <a:avLst/>
          </a:prstGeom>
          <a:noFill/>
        </p:spPr>
        <p:txBody>
          <a:bodyPr wrap="square" lIns="0" tIns="0" rIns="0" bIns="0" rtlCol="0">
            <a:spAutoFit/>
          </a:bodyPr>
          <a:lstStyle/>
          <a:p>
            <a:pPr algn="ctr"/>
            <a:r>
              <a:rPr lang="en-US" sz="1600" dirty="0" smtClean="0">
                <a:solidFill>
                  <a:schemeClr val="bg1"/>
                </a:solidFill>
              </a:rPr>
              <a:t>Why did planes need to be able to carry more weight?</a:t>
            </a:r>
            <a:endParaRPr lang="en-US" sz="1600" dirty="0">
              <a:solidFill>
                <a:schemeClr val="bg1"/>
              </a:solidFill>
            </a:endParaRPr>
          </a:p>
        </p:txBody>
      </p:sp>
      <p:sp>
        <p:nvSpPr>
          <p:cNvPr id="14" name="TextBox 13"/>
          <p:cNvSpPr txBox="1"/>
          <p:nvPr/>
        </p:nvSpPr>
        <p:spPr>
          <a:xfrm>
            <a:off x="6056147" y="4249131"/>
            <a:ext cx="2101515" cy="738664"/>
          </a:xfrm>
          <a:prstGeom prst="rect">
            <a:avLst/>
          </a:prstGeom>
          <a:noFill/>
        </p:spPr>
        <p:txBody>
          <a:bodyPr wrap="square" lIns="0" tIns="0" rIns="0" bIns="0" rtlCol="0">
            <a:spAutoFit/>
          </a:bodyPr>
          <a:lstStyle/>
          <a:p>
            <a:pPr algn="ctr"/>
            <a:r>
              <a:rPr lang="en-US" sz="1600" dirty="0" smtClean="0">
                <a:solidFill>
                  <a:schemeClr val="bg1"/>
                </a:solidFill>
              </a:rPr>
              <a:t>What was the benefit of flying at higher altitudes?</a:t>
            </a:r>
            <a:endParaRPr lang="en-US" sz="1600" dirty="0">
              <a:solidFill>
                <a:schemeClr val="bg1"/>
              </a:solidFill>
            </a:endParaRPr>
          </a:p>
        </p:txBody>
      </p:sp>
      <p:sp>
        <p:nvSpPr>
          <p:cNvPr id="3" name="TextBox 2">
            <a:hlinkClick r:id="rId3" action="ppaction://hlinksldjump" highlightClick="1"/>
          </p:cNvPr>
          <p:cNvSpPr txBox="1"/>
          <p:nvPr/>
        </p:nvSpPr>
        <p:spPr>
          <a:xfrm>
            <a:off x="1454400" y="5027200"/>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Answer</a:t>
            </a:r>
            <a:endParaRPr lang="en-US" dirty="0"/>
          </a:p>
        </p:txBody>
      </p:sp>
      <p:sp>
        <p:nvSpPr>
          <p:cNvPr id="21" name="TextBox 20">
            <a:hlinkClick r:id="rId4" action="ppaction://hlinksldjump" highlightClick="1"/>
          </p:cNvPr>
          <p:cNvSpPr txBox="1"/>
          <p:nvPr/>
        </p:nvSpPr>
        <p:spPr>
          <a:xfrm>
            <a:off x="3974904" y="5039900"/>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Answer</a:t>
            </a:r>
            <a:endParaRPr lang="en-US" dirty="0"/>
          </a:p>
        </p:txBody>
      </p:sp>
      <p:sp>
        <p:nvSpPr>
          <p:cNvPr id="22" name="TextBox 21">
            <a:hlinkClick r:id="rId5" action="ppaction://hlinksldjump" highlightClick="1"/>
          </p:cNvPr>
          <p:cNvSpPr txBox="1"/>
          <p:nvPr/>
        </p:nvSpPr>
        <p:spPr>
          <a:xfrm>
            <a:off x="6517207" y="5027200"/>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Answer</a:t>
            </a:r>
            <a:endParaRPr lang="en-US" dirty="0"/>
          </a:p>
        </p:txBody>
      </p:sp>
      <p:pic>
        <p:nvPicPr>
          <p:cNvPr id="18" name="Picture 2" descr="G:\NILE\Digital Learning\STEM\Images\High Res images\FRE_011933.jpg"/>
          <p:cNvPicPr>
            <a:picLocks noGrp="1" noChangeAspect="1" noChangeArrowheads="1"/>
          </p:cNvPicPr>
          <p:nvPr>
            <p:ph type="pic" sz="quarter" idx="10"/>
          </p:nvPr>
        </p:nvPicPr>
        <p:blipFill>
          <a:blip r:embed="rId6" cstate="email">
            <a:extLst>
              <a:ext uri="{28A0092B-C50C-407E-A947-70E740481C1C}">
                <a14:useLocalDpi xmlns:a14="http://schemas.microsoft.com/office/drawing/2010/main" val="0"/>
              </a:ext>
            </a:extLst>
          </a:blip>
          <a:srcRect l="5024" r="502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G:\NILE\Digital Learning\STEM\Images\High Res images\FRE_011510.jpg"/>
          <p:cNvPicPr>
            <a:picLocks noGrp="1" noChangeAspect="1" noChangeArrowheads="1"/>
          </p:cNvPicPr>
          <p:nvPr>
            <p:ph type="pic" sz="quarter" idx="11"/>
          </p:nvPr>
        </p:nvPicPr>
        <p:blipFill>
          <a:blip r:embed="rId7" cstate="email">
            <a:extLst>
              <a:ext uri="{28A0092B-C50C-407E-A947-70E740481C1C}">
                <a14:useLocalDpi xmlns:a14="http://schemas.microsoft.com/office/drawing/2010/main" val="0"/>
              </a:ext>
            </a:extLst>
          </a:blip>
          <a:srcRect l="3851" r="385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G:\NILE\Digital Learning\STEM\Images\High Res images\FRE_011913.tif"/>
          <p:cNvPicPr>
            <a:picLocks noGrp="1" noChangeAspect="1" noChangeArrowheads="1"/>
          </p:cNvPicPr>
          <p:nvPr>
            <p:ph type="pic" sz="quarter" idx="12"/>
          </p:nvPr>
        </p:nvPicPr>
        <p:blipFill>
          <a:blip r:embed="rId8" cstate="email">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29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60000" indent="-360000"/>
            <a:r>
              <a:rPr lang="en-US" b="1" dirty="0">
                <a:solidFill>
                  <a:schemeClr val="accent2"/>
                </a:solidFill>
              </a:rPr>
              <a:t>2</a:t>
            </a:r>
            <a:r>
              <a:rPr lang="en-US" dirty="0"/>
              <a:t>	</a:t>
            </a:r>
            <a:r>
              <a:rPr lang="en-GB" dirty="0"/>
              <a:t>What did the B-29 need to do that the B-17 could not?</a:t>
            </a:r>
            <a:endParaRPr lang="en-US" dirty="0"/>
          </a:p>
        </p:txBody>
      </p:sp>
      <p:sp>
        <p:nvSpPr>
          <p:cNvPr id="13" name="TextBox 12"/>
          <p:cNvSpPr txBox="1"/>
          <p:nvPr/>
        </p:nvSpPr>
        <p:spPr>
          <a:xfrm>
            <a:off x="3536147" y="4248000"/>
            <a:ext cx="2101515" cy="738664"/>
          </a:xfrm>
          <a:prstGeom prst="rect">
            <a:avLst/>
          </a:prstGeom>
          <a:noFill/>
        </p:spPr>
        <p:txBody>
          <a:bodyPr wrap="square" lIns="0" tIns="0" rIns="0" bIns="0" rtlCol="0">
            <a:spAutoFit/>
          </a:bodyPr>
          <a:lstStyle/>
          <a:p>
            <a:pPr algn="ctr"/>
            <a:r>
              <a:rPr lang="en-US" sz="1600" dirty="0">
                <a:solidFill>
                  <a:schemeClr val="bg1"/>
                </a:solidFill>
              </a:rPr>
              <a:t>Why did planes need to be able to carry more weight?</a:t>
            </a:r>
          </a:p>
        </p:txBody>
      </p:sp>
      <p:sp>
        <p:nvSpPr>
          <p:cNvPr id="14" name="TextBox 13"/>
          <p:cNvSpPr txBox="1"/>
          <p:nvPr/>
        </p:nvSpPr>
        <p:spPr>
          <a:xfrm>
            <a:off x="6056147" y="4248000"/>
            <a:ext cx="2101515" cy="738664"/>
          </a:xfrm>
          <a:prstGeom prst="rect">
            <a:avLst/>
          </a:prstGeom>
          <a:noFill/>
        </p:spPr>
        <p:txBody>
          <a:bodyPr wrap="square" lIns="0" tIns="0" rIns="0" bIns="0" rtlCol="0">
            <a:spAutoFit/>
          </a:bodyPr>
          <a:lstStyle/>
          <a:p>
            <a:pPr algn="ctr"/>
            <a:r>
              <a:rPr lang="en-US" sz="1600" dirty="0">
                <a:solidFill>
                  <a:schemeClr val="bg1"/>
                </a:solidFill>
              </a:rPr>
              <a:t>What was the benefit of flying at higher altitudes?</a:t>
            </a:r>
          </a:p>
        </p:txBody>
      </p:sp>
      <p:sp>
        <p:nvSpPr>
          <p:cNvPr id="15" name="TextBox 14"/>
          <p:cNvSpPr txBox="1"/>
          <p:nvPr/>
        </p:nvSpPr>
        <p:spPr>
          <a:xfrm>
            <a:off x="907954" y="3784690"/>
            <a:ext cx="2317902" cy="2215991"/>
          </a:xfrm>
          <a:prstGeom prst="rect">
            <a:avLst/>
          </a:prstGeom>
          <a:noFill/>
        </p:spPr>
        <p:txBody>
          <a:bodyPr wrap="square" lIns="0" tIns="0" rIns="0" bIns="0" rtlCol="0">
            <a:spAutoFit/>
          </a:bodyPr>
          <a:lstStyle/>
          <a:p>
            <a:r>
              <a:rPr lang="en-US" sz="1200" dirty="0">
                <a:solidFill>
                  <a:schemeClr val="bg1"/>
                </a:solidFill>
              </a:rPr>
              <a:t>The B-17 had been designed to fly across Europe with a maximum range of 2,000 miles (return trip), but now planes </a:t>
            </a:r>
            <a:r>
              <a:rPr lang="en-US" sz="1200" dirty="0" smtClean="0">
                <a:solidFill>
                  <a:schemeClr val="bg1"/>
                </a:solidFill>
              </a:rPr>
              <a:t>needed 5-9 </a:t>
            </a:r>
            <a:r>
              <a:rPr lang="en-US" sz="1200" dirty="0">
                <a:solidFill>
                  <a:schemeClr val="bg1"/>
                </a:solidFill>
              </a:rPr>
              <a:t>to reach Japanese targets. Initially air bases were built in China to try and reduce the ranges required but this brought with it very significant supply problems. Large amounts of fuel was needed to be transported to supply the planes.</a:t>
            </a:r>
            <a:br>
              <a:rPr lang="en-US" sz="1200" dirty="0">
                <a:solidFill>
                  <a:schemeClr val="bg1"/>
                </a:solidFill>
              </a:rPr>
            </a:br>
            <a:r>
              <a:rPr lang="en-US" sz="900" dirty="0">
                <a:solidFill>
                  <a:schemeClr val="bg1"/>
                </a:solidFill>
              </a:rPr>
              <a:t>© IWM (FRE 11933)</a:t>
            </a:r>
          </a:p>
        </p:txBody>
      </p:sp>
      <p:sp>
        <p:nvSpPr>
          <p:cNvPr id="17" name="TextBox 16">
            <a:hlinkClick r:id="rId2" action="ppaction://hlinksldjump" highlightClick="1"/>
          </p:cNvPr>
          <p:cNvSpPr txBox="1"/>
          <p:nvPr/>
        </p:nvSpPr>
        <p:spPr>
          <a:xfrm>
            <a:off x="7466643" y="6186912"/>
            <a:ext cx="900262" cy="330072"/>
          </a:xfrm>
          <a:prstGeom prst="rect">
            <a:avLst/>
          </a:prstGeom>
          <a:solidFill>
            <a:schemeClr val="accent2"/>
          </a:solidFill>
          <a:effectLst>
            <a:outerShdw blurRad="50800" dist="38100" dir="2700000" algn="tl" rotWithShape="0">
              <a:prstClr val="black">
                <a:alpha val="40000"/>
              </a:prstClr>
            </a:outerShdw>
          </a:effectLst>
        </p:spPr>
        <p:txBody>
          <a:bodyPr wrap="square" lIns="108000" tIns="72000" rIns="108000" bIns="72000" rtlCol="0">
            <a:spAutoFit/>
          </a:bodyPr>
          <a:lstStyle/>
          <a:p>
            <a:pPr algn="ctr"/>
            <a:r>
              <a:rPr lang="en-US" sz="1200" dirty="0" smtClean="0">
                <a:solidFill>
                  <a:schemeClr val="bg1"/>
                </a:solidFill>
              </a:rPr>
              <a:t>reset</a:t>
            </a:r>
            <a:endParaRPr lang="en-US" sz="1200" dirty="0">
              <a:solidFill>
                <a:schemeClr val="bg1"/>
              </a:solidFill>
            </a:endParaRPr>
          </a:p>
        </p:txBody>
      </p:sp>
      <p:sp>
        <p:nvSpPr>
          <p:cNvPr id="20" name="TextBox 19">
            <a:hlinkClick r:id="rId3" action="ppaction://hlinksldjump" highlightClick="1"/>
          </p:cNvPr>
          <p:cNvSpPr txBox="1"/>
          <p:nvPr/>
        </p:nvSpPr>
        <p:spPr>
          <a:xfrm>
            <a:off x="3974904" y="5027200"/>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Answer</a:t>
            </a:r>
            <a:endParaRPr lang="en-US" dirty="0"/>
          </a:p>
        </p:txBody>
      </p:sp>
      <p:sp>
        <p:nvSpPr>
          <p:cNvPr id="21" name="TextBox 20">
            <a:hlinkClick r:id="rId4" action="ppaction://hlinksldjump" highlightClick="1"/>
          </p:cNvPr>
          <p:cNvSpPr txBox="1"/>
          <p:nvPr/>
        </p:nvSpPr>
        <p:spPr>
          <a:xfrm>
            <a:off x="6517207" y="5027200"/>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Answer</a:t>
            </a:r>
            <a:endParaRPr lang="en-US" dirty="0"/>
          </a:p>
        </p:txBody>
      </p:sp>
      <p:pic>
        <p:nvPicPr>
          <p:cNvPr id="18" name="Picture 2" descr="G:\NILE\Digital Learning\STEM\Images\High Res images\FRE_011933.jpg"/>
          <p:cNvPicPr>
            <a:picLocks noGrp="1" noChangeAspect="1" noChangeArrowheads="1"/>
          </p:cNvPicPr>
          <p:nvPr>
            <p:ph type="pic" sz="quarter" idx="10"/>
          </p:nvPr>
        </p:nvPicPr>
        <p:blipFill>
          <a:blip r:embed="rId5" cstate="email">
            <a:extLst>
              <a:ext uri="{28A0092B-C50C-407E-A947-70E740481C1C}">
                <a14:useLocalDpi xmlns:a14="http://schemas.microsoft.com/office/drawing/2010/main" val="0"/>
              </a:ext>
            </a:extLst>
          </a:blip>
          <a:srcRect l="5024" r="502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G:\NILE\Digital Learning\STEM\Images\High Res images\FRE_011510.jpg"/>
          <p:cNvPicPr>
            <a:picLocks noGrp="1" noChangeAspect="1" noChangeArrowheads="1"/>
          </p:cNvPicPr>
          <p:nvPr>
            <p:ph type="pic" sz="quarter" idx="11"/>
          </p:nvPr>
        </p:nvPicPr>
        <p:blipFill>
          <a:blip r:embed="rId6" cstate="email">
            <a:extLst>
              <a:ext uri="{28A0092B-C50C-407E-A947-70E740481C1C}">
                <a14:useLocalDpi xmlns:a14="http://schemas.microsoft.com/office/drawing/2010/main" val="0"/>
              </a:ext>
            </a:extLst>
          </a:blip>
          <a:srcRect l="3851" r="385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NILE\Digital Learning\STEM\Images\High Res images\FRE_011913.tif"/>
          <p:cNvPicPr>
            <a:picLocks noGrp="1" noChangeAspect="1" noChangeArrowheads="1"/>
          </p:cNvPicPr>
          <p:nvPr>
            <p:ph type="pic" sz="quarter" idx="12"/>
          </p:nvPr>
        </p:nvPicPr>
        <p:blipFill>
          <a:blip r:embed="rId7" cstate="email">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406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60000" indent="-360000"/>
            <a:r>
              <a:rPr lang="en-US" b="1" dirty="0">
                <a:solidFill>
                  <a:schemeClr val="accent2"/>
                </a:solidFill>
              </a:rPr>
              <a:t>2</a:t>
            </a:r>
            <a:r>
              <a:rPr lang="en-US" dirty="0"/>
              <a:t>	</a:t>
            </a:r>
            <a:r>
              <a:rPr lang="en-GB" dirty="0"/>
              <a:t>What did the B-29 need to do that the B-17 could not?</a:t>
            </a:r>
            <a:endParaRPr lang="en-US" dirty="0"/>
          </a:p>
        </p:txBody>
      </p:sp>
      <p:sp>
        <p:nvSpPr>
          <p:cNvPr id="13" name="TextBox 12"/>
          <p:cNvSpPr txBox="1"/>
          <p:nvPr/>
        </p:nvSpPr>
        <p:spPr>
          <a:xfrm>
            <a:off x="3536147" y="4248000"/>
            <a:ext cx="2101515" cy="738664"/>
          </a:xfrm>
          <a:prstGeom prst="rect">
            <a:avLst/>
          </a:prstGeom>
          <a:noFill/>
        </p:spPr>
        <p:txBody>
          <a:bodyPr wrap="square" lIns="0" tIns="0" rIns="0" bIns="0" rtlCol="0">
            <a:spAutoFit/>
          </a:bodyPr>
          <a:lstStyle/>
          <a:p>
            <a:pPr algn="ctr"/>
            <a:r>
              <a:rPr lang="en-US" sz="1600" dirty="0">
                <a:solidFill>
                  <a:schemeClr val="bg1"/>
                </a:solidFill>
              </a:rPr>
              <a:t>Why did planes need to be able to carry more weight?</a:t>
            </a:r>
          </a:p>
        </p:txBody>
      </p:sp>
      <p:sp>
        <p:nvSpPr>
          <p:cNvPr id="15" name="TextBox 14"/>
          <p:cNvSpPr txBox="1"/>
          <p:nvPr/>
        </p:nvSpPr>
        <p:spPr>
          <a:xfrm>
            <a:off x="5947953" y="3786814"/>
            <a:ext cx="2317902" cy="2215991"/>
          </a:xfrm>
          <a:prstGeom prst="rect">
            <a:avLst/>
          </a:prstGeom>
          <a:noFill/>
        </p:spPr>
        <p:txBody>
          <a:bodyPr wrap="square" lIns="0" tIns="0" rIns="0" bIns="0" rtlCol="0">
            <a:spAutoFit/>
          </a:bodyPr>
          <a:lstStyle/>
          <a:p>
            <a:r>
              <a:rPr lang="en-GB" sz="1200" dirty="0">
                <a:solidFill>
                  <a:schemeClr val="bg1"/>
                </a:solidFill>
              </a:rPr>
              <a:t>Planes flew at higher altitudes to escape enemy aircraft. </a:t>
            </a:r>
            <a:r>
              <a:rPr lang="en-US" sz="1200" dirty="0">
                <a:solidFill>
                  <a:schemeClr val="bg1"/>
                </a:solidFill>
              </a:rPr>
              <a:t>'Japanese planes didn't climb well at high altitudes and were slower </a:t>
            </a:r>
            <a:r>
              <a:rPr lang="en-US" sz="1200" dirty="0" smtClean="0">
                <a:solidFill>
                  <a:schemeClr val="bg1"/>
                </a:solidFill>
              </a:rPr>
              <a:t>because </a:t>
            </a:r>
            <a:r>
              <a:rPr lang="en-US" sz="1200" dirty="0">
                <a:solidFill>
                  <a:schemeClr val="bg1"/>
                </a:solidFill>
              </a:rPr>
              <a:t>of the lack of </a:t>
            </a:r>
            <a:r>
              <a:rPr lang="en-US" sz="1200" dirty="0" smtClean="0">
                <a:solidFill>
                  <a:schemeClr val="bg1"/>
                </a:solidFill>
              </a:rPr>
              <a:t>oxygen. </a:t>
            </a:r>
            <a:r>
              <a:rPr lang="en-GB" sz="1200" dirty="0" smtClean="0">
                <a:solidFill>
                  <a:schemeClr val="bg1"/>
                </a:solidFill>
              </a:rPr>
              <a:t>They </a:t>
            </a:r>
            <a:r>
              <a:rPr lang="en-GB" sz="1200" dirty="0">
                <a:solidFill>
                  <a:schemeClr val="bg1"/>
                </a:solidFill>
              </a:rPr>
              <a:t>could only intercept B-29s if they had enough advance warning to be able to get into place and dive on them. Flying at a higher altitude also meant less air resistance reducing </a:t>
            </a:r>
            <a:r>
              <a:rPr lang="en-GB" sz="1200" dirty="0" smtClean="0">
                <a:solidFill>
                  <a:schemeClr val="bg1"/>
                </a:solidFill>
              </a:rPr>
              <a:t>fuel consumption</a:t>
            </a:r>
            <a:r>
              <a:rPr lang="en-GB" sz="1200" dirty="0">
                <a:solidFill>
                  <a:schemeClr val="bg1"/>
                </a:solidFill>
              </a:rPr>
              <a:t>. </a:t>
            </a:r>
            <a:r>
              <a:rPr lang="en-GB" sz="900" dirty="0">
                <a:solidFill>
                  <a:schemeClr val="bg1"/>
                </a:solidFill>
              </a:rPr>
              <a:t>© IWM (FRE </a:t>
            </a:r>
            <a:r>
              <a:rPr lang="en-GB" sz="900" dirty="0" smtClean="0">
                <a:solidFill>
                  <a:schemeClr val="bg1"/>
                </a:solidFill>
              </a:rPr>
              <a:t>011913)</a:t>
            </a:r>
            <a:endParaRPr lang="en-US" sz="900" dirty="0">
              <a:solidFill>
                <a:schemeClr val="bg1"/>
              </a:solidFill>
            </a:endParaRPr>
          </a:p>
        </p:txBody>
      </p:sp>
      <p:sp>
        <p:nvSpPr>
          <p:cNvPr id="17" name="TextBox 16">
            <a:hlinkClick r:id="rId2" action="ppaction://hlinksldjump" highlightClick="1"/>
          </p:cNvPr>
          <p:cNvSpPr txBox="1"/>
          <p:nvPr/>
        </p:nvSpPr>
        <p:spPr>
          <a:xfrm>
            <a:off x="7466643" y="6186912"/>
            <a:ext cx="900262" cy="330072"/>
          </a:xfrm>
          <a:prstGeom prst="rect">
            <a:avLst/>
          </a:prstGeom>
          <a:solidFill>
            <a:schemeClr val="accent2"/>
          </a:solidFill>
          <a:effectLst>
            <a:outerShdw blurRad="50800" dist="38100" dir="2700000" algn="tl" rotWithShape="0">
              <a:prstClr val="black">
                <a:alpha val="40000"/>
              </a:prstClr>
            </a:outerShdw>
          </a:effectLst>
        </p:spPr>
        <p:txBody>
          <a:bodyPr wrap="square" lIns="108000" tIns="72000" rIns="108000" bIns="72000" rtlCol="0">
            <a:spAutoFit/>
          </a:bodyPr>
          <a:lstStyle/>
          <a:p>
            <a:pPr algn="ctr"/>
            <a:r>
              <a:rPr lang="en-US" sz="1200" dirty="0" smtClean="0">
                <a:solidFill>
                  <a:schemeClr val="bg1"/>
                </a:solidFill>
              </a:rPr>
              <a:t>reset</a:t>
            </a:r>
            <a:endParaRPr lang="en-US" sz="1200" dirty="0">
              <a:solidFill>
                <a:schemeClr val="bg1"/>
              </a:solidFill>
            </a:endParaRPr>
          </a:p>
        </p:txBody>
      </p:sp>
      <p:sp>
        <p:nvSpPr>
          <p:cNvPr id="20" name="TextBox 19">
            <a:hlinkClick r:id="rId3" action="ppaction://hlinksldjump" highlightClick="1"/>
          </p:cNvPr>
          <p:cNvSpPr txBox="1"/>
          <p:nvPr/>
        </p:nvSpPr>
        <p:spPr>
          <a:xfrm>
            <a:off x="3974904" y="5027200"/>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Answer</a:t>
            </a:r>
            <a:endParaRPr lang="en-US" dirty="0"/>
          </a:p>
        </p:txBody>
      </p:sp>
      <p:sp>
        <p:nvSpPr>
          <p:cNvPr id="18" name="TextBox 17"/>
          <p:cNvSpPr txBox="1"/>
          <p:nvPr/>
        </p:nvSpPr>
        <p:spPr>
          <a:xfrm>
            <a:off x="1031052" y="4249131"/>
            <a:ext cx="2101515" cy="492443"/>
          </a:xfrm>
          <a:prstGeom prst="rect">
            <a:avLst/>
          </a:prstGeom>
          <a:noFill/>
        </p:spPr>
        <p:txBody>
          <a:bodyPr wrap="square" lIns="0" tIns="0" rIns="0" bIns="0" rtlCol="0">
            <a:spAutoFit/>
          </a:bodyPr>
          <a:lstStyle/>
          <a:p>
            <a:pPr algn="ctr"/>
            <a:r>
              <a:rPr lang="en-US" sz="1600" dirty="0" smtClean="0">
                <a:solidFill>
                  <a:schemeClr val="bg1"/>
                </a:solidFill>
              </a:rPr>
              <a:t>Why </a:t>
            </a:r>
            <a:r>
              <a:rPr lang="en-US" sz="1600" dirty="0">
                <a:solidFill>
                  <a:schemeClr val="bg1"/>
                </a:solidFill>
              </a:rPr>
              <a:t>did planes need to fly further</a:t>
            </a:r>
            <a:r>
              <a:rPr lang="en-US" sz="1600" dirty="0" smtClean="0">
                <a:solidFill>
                  <a:schemeClr val="bg1"/>
                </a:solidFill>
              </a:rPr>
              <a:t>?</a:t>
            </a:r>
            <a:endParaRPr lang="en-US" sz="1600" dirty="0">
              <a:solidFill>
                <a:schemeClr val="bg1"/>
              </a:solidFill>
            </a:endParaRPr>
          </a:p>
        </p:txBody>
      </p:sp>
      <p:sp>
        <p:nvSpPr>
          <p:cNvPr id="19" name="TextBox 18">
            <a:hlinkClick r:id="rId4" action="ppaction://hlinksldjump" highlightClick="1"/>
          </p:cNvPr>
          <p:cNvSpPr txBox="1"/>
          <p:nvPr/>
        </p:nvSpPr>
        <p:spPr>
          <a:xfrm>
            <a:off x="1454400" y="5027200"/>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Answer</a:t>
            </a:r>
            <a:endParaRPr lang="en-US" dirty="0"/>
          </a:p>
        </p:txBody>
      </p:sp>
      <p:pic>
        <p:nvPicPr>
          <p:cNvPr id="22" name="Picture 2" descr="G:\NILE\Digital Learning\STEM\Images\High Res images\FRE_011933.jpg"/>
          <p:cNvPicPr>
            <a:picLocks noGrp="1" noChangeAspect="1" noChangeArrowheads="1"/>
          </p:cNvPicPr>
          <p:nvPr>
            <p:ph type="pic" sz="quarter" idx="10"/>
          </p:nvPr>
        </p:nvPicPr>
        <p:blipFill>
          <a:blip r:embed="rId5" cstate="email">
            <a:extLst>
              <a:ext uri="{28A0092B-C50C-407E-A947-70E740481C1C}">
                <a14:useLocalDpi xmlns:a14="http://schemas.microsoft.com/office/drawing/2010/main" val="0"/>
              </a:ext>
            </a:extLst>
          </a:blip>
          <a:srcRect l="5024" r="502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G:\NILE\Digital Learning\STEM\Images\High Res images\FRE_011510.jpg"/>
          <p:cNvPicPr>
            <a:picLocks noGrp="1" noChangeAspect="1" noChangeArrowheads="1"/>
          </p:cNvPicPr>
          <p:nvPr>
            <p:ph type="pic" sz="quarter" idx="11"/>
          </p:nvPr>
        </p:nvPicPr>
        <p:blipFill>
          <a:blip r:embed="rId6" cstate="email">
            <a:extLst>
              <a:ext uri="{28A0092B-C50C-407E-A947-70E740481C1C}">
                <a14:useLocalDpi xmlns:a14="http://schemas.microsoft.com/office/drawing/2010/main" val="0"/>
              </a:ext>
            </a:extLst>
          </a:blip>
          <a:srcRect l="3851" r="385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NILE\Digital Learning\STEM\Images\High Res images\FRE_011913.tif"/>
          <p:cNvPicPr>
            <a:picLocks noGrp="1" noChangeAspect="1" noChangeArrowheads="1"/>
          </p:cNvPicPr>
          <p:nvPr>
            <p:ph type="pic" sz="quarter" idx="12"/>
          </p:nvPr>
        </p:nvPicPr>
        <p:blipFill>
          <a:blip r:embed="rId7" cstate="email">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732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60000" indent="-360000"/>
            <a:r>
              <a:rPr lang="en-US" b="1" dirty="0">
                <a:solidFill>
                  <a:schemeClr val="accent2"/>
                </a:solidFill>
              </a:rPr>
              <a:t>2</a:t>
            </a:r>
            <a:r>
              <a:rPr lang="en-US" dirty="0"/>
              <a:t>	</a:t>
            </a:r>
            <a:r>
              <a:rPr lang="en-GB" dirty="0"/>
              <a:t>What did the B-29 need to do that the B-17 could not?</a:t>
            </a:r>
            <a:endParaRPr lang="en-US" dirty="0"/>
          </a:p>
        </p:txBody>
      </p:sp>
      <p:sp>
        <p:nvSpPr>
          <p:cNvPr id="12" name="TextBox 11"/>
          <p:cNvSpPr txBox="1"/>
          <p:nvPr/>
        </p:nvSpPr>
        <p:spPr>
          <a:xfrm>
            <a:off x="1031052" y="4246656"/>
            <a:ext cx="2101515" cy="492443"/>
          </a:xfrm>
          <a:prstGeom prst="rect">
            <a:avLst/>
          </a:prstGeom>
          <a:noFill/>
        </p:spPr>
        <p:txBody>
          <a:bodyPr wrap="square" lIns="0" tIns="0" rIns="0" bIns="0" rtlCol="0">
            <a:spAutoFit/>
          </a:bodyPr>
          <a:lstStyle/>
          <a:p>
            <a:pPr algn="ctr"/>
            <a:r>
              <a:rPr lang="en-GB" sz="1600" dirty="0">
                <a:solidFill>
                  <a:schemeClr val="bg1"/>
                </a:solidFill>
              </a:rPr>
              <a:t>Why did planes need to fly further</a:t>
            </a:r>
            <a:r>
              <a:rPr lang="en-GB" sz="1600" dirty="0" smtClean="0">
                <a:solidFill>
                  <a:schemeClr val="bg1"/>
                </a:solidFill>
              </a:rPr>
              <a:t>?</a:t>
            </a:r>
            <a:endParaRPr lang="en-US" sz="1600" dirty="0">
              <a:solidFill>
                <a:schemeClr val="bg1"/>
              </a:solidFill>
            </a:endParaRPr>
          </a:p>
        </p:txBody>
      </p:sp>
      <p:sp>
        <p:nvSpPr>
          <p:cNvPr id="14" name="TextBox 13"/>
          <p:cNvSpPr txBox="1"/>
          <p:nvPr/>
        </p:nvSpPr>
        <p:spPr>
          <a:xfrm>
            <a:off x="6056147" y="4246656"/>
            <a:ext cx="2101515" cy="738664"/>
          </a:xfrm>
          <a:prstGeom prst="rect">
            <a:avLst/>
          </a:prstGeom>
          <a:noFill/>
        </p:spPr>
        <p:txBody>
          <a:bodyPr wrap="square" lIns="0" tIns="0" rIns="0" bIns="0" rtlCol="0">
            <a:spAutoFit/>
          </a:bodyPr>
          <a:lstStyle/>
          <a:p>
            <a:pPr algn="ctr"/>
            <a:r>
              <a:rPr lang="en-US" sz="1600" dirty="0">
                <a:solidFill>
                  <a:schemeClr val="bg1"/>
                </a:solidFill>
              </a:rPr>
              <a:t>What was the benefit of flying at higher altitudes</a:t>
            </a:r>
            <a:r>
              <a:rPr lang="en-US" sz="1600" dirty="0" smtClean="0">
                <a:solidFill>
                  <a:schemeClr val="bg1"/>
                </a:solidFill>
              </a:rPr>
              <a:t>?</a:t>
            </a:r>
            <a:endParaRPr lang="en-US" sz="1600" dirty="0">
              <a:solidFill>
                <a:schemeClr val="bg1"/>
              </a:solidFill>
            </a:endParaRPr>
          </a:p>
        </p:txBody>
      </p:sp>
      <p:sp>
        <p:nvSpPr>
          <p:cNvPr id="15" name="TextBox 14"/>
          <p:cNvSpPr txBox="1"/>
          <p:nvPr/>
        </p:nvSpPr>
        <p:spPr>
          <a:xfrm>
            <a:off x="3427954" y="3788346"/>
            <a:ext cx="2317902" cy="2323713"/>
          </a:xfrm>
          <a:prstGeom prst="rect">
            <a:avLst/>
          </a:prstGeom>
          <a:noFill/>
        </p:spPr>
        <p:txBody>
          <a:bodyPr wrap="square" lIns="0" tIns="0" rIns="0" bIns="0" rtlCol="0">
            <a:spAutoFit/>
          </a:bodyPr>
          <a:lstStyle/>
          <a:p>
            <a:r>
              <a:rPr lang="en-GB" sz="1200" dirty="0">
                <a:solidFill>
                  <a:schemeClr val="bg1"/>
                </a:solidFill>
              </a:rPr>
              <a:t>Carrying more weight meant a better return for each journey, more bombs could be transported for the amount of fuel and aircrew needed. However more fuel was required to travel the greater distances required in the Second World War which added to the weight</a:t>
            </a:r>
            <a:r>
              <a:rPr lang="en-US" sz="1200" dirty="0">
                <a:solidFill>
                  <a:schemeClr val="bg1"/>
                </a:solidFill>
              </a:rPr>
              <a:t>. The optimum balance between weight and payload was always a critical calculation when planning an operation.</a:t>
            </a:r>
          </a:p>
          <a:p>
            <a:pPr lvl="0"/>
            <a:r>
              <a:rPr lang="en-GB" sz="700" dirty="0">
                <a:solidFill>
                  <a:schemeClr val="bg1"/>
                </a:solidFill>
                <a:cs typeface="Arial" charset="0"/>
                <a:sym typeface="Arial" charset="0"/>
              </a:rPr>
              <a:t>© IWM (FRE 11510)</a:t>
            </a:r>
            <a:endParaRPr lang="en-GB" sz="700" dirty="0">
              <a:solidFill>
                <a:schemeClr val="bg1"/>
              </a:solidFill>
            </a:endParaRPr>
          </a:p>
        </p:txBody>
      </p:sp>
      <p:sp>
        <p:nvSpPr>
          <p:cNvPr id="18" name="TextBox 17">
            <a:hlinkClick r:id="rId2" action="ppaction://hlinksldjump" highlightClick="1"/>
          </p:cNvPr>
          <p:cNvSpPr txBox="1"/>
          <p:nvPr/>
        </p:nvSpPr>
        <p:spPr>
          <a:xfrm>
            <a:off x="7466643" y="6186912"/>
            <a:ext cx="900262" cy="330072"/>
          </a:xfrm>
          <a:prstGeom prst="rect">
            <a:avLst/>
          </a:prstGeom>
          <a:solidFill>
            <a:schemeClr val="accent2"/>
          </a:solidFill>
          <a:effectLst>
            <a:outerShdw blurRad="50800" dist="38100" dir="2700000" algn="tl" rotWithShape="0">
              <a:prstClr val="black">
                <a:alpha val="40000"/>
              </a:prstClr>
            </a:outerShdw>
          </a:effectLst>
        </p:spPr>
        <p:txBody>
          <a:bodyPr wrap="square" lIns="108000" tIns="72000" rIns="108000" bIns="72000" rtlCol="0">
            <a:spAutoFit/>
          </a:bodyPr>
          <a:lstStyle/>
          <a:p>
            <a:pPr algn="ctr"/>
            <a:r>
              <a:rPr lang="en-US" sz="1200" dirty="0" smtClean="0">
                <a:solidFill>
                  <a:schemeClr val="bg1"/>
                </a:solidFill>
              </a:rPr>
              <a:t>reset</a:t>
            </a:r>
            <a:endParaRPr lang="en-US" sz="1200" dirty="0">
              <a:solidFill>
                <a:schemeClr val="bg1"/>
              </a:solidFill>
            </a:endParaRPr>
          </a:p>
        </p:txBody>
      </p:sp>
      <p:sp>
        <p:nvSpPr>
          <p:cNvPr id="21" name="TextBox 20">
            <a:hlinkClick r:id="rId3" action="ppaction://hlinksldjump" highlightClick="1"/>
          </p:cNvPr>
          <p:cNvSpPr txBox="1"/>
          <p:nvPr/>
        </p:nvSpPr>
        <p:spPr>
          <a:xfrm>
            <a:off x="1454400" y="5027200"/>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Answer</a:t>
            </a:r>
            <a:endParaRPr lang="en-US" dirty="0"/>
          </a:p>
        </p:txBody>
      </p:sp>
      <p:sp>
        <p:nvSpPr>
          <p:cNvPr id="22" name="TextBox 21">
            <a:hlinkClick r:id="rId4" action="ppaction://hlinksldjump" highlightClick="1"/>
          </p:cNvPr>
          <p:cNvSpPr txBox="1"/>
          <p:nvPr/>
        </p:nvSpPr>
        <p:spPr>
          <a:xfrm>
            <a:off x="6517207" y="5027200"/>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Answer</a:t>
            </a:r>
            <a:endParaRPr lang="en-US" dirty="0"/>
          </a:p>
        </p:txBody>
      </p:sp>
      <p:pic>
        <p:nvPicPr>
          <p:cNvPr id="17" name="Picture 2" descr="G:\NILE\Digital Learning\STEM\Images\High Res images\FRE_011933.jpg"/>
          <p:cNvPicPr>
            <a:picLocks noGrp="1" noChangeAspect="1" noChangeArrowheads="1"/>
          </p:cNvPicPr>
          <p:nvPr>
            <p:ph type="pic" sz="quarter" idx="10"/>
          </p:nvPr>
        </p:nvPicPr>
        <p:blipFill>
          <a:blip r:embed="rId5" cstate="email">
            <a:extLst>
              <a:ext uri="{28A0092B-C50C-407E-A947-70E740481C1C}">
                <a14:useLocalDpi xmlns:a14="http://schemas.microsoft.com/office/drawing/2010/main" val="0"/>
              </a:ext>
            </a:extLst>
          </a:blip>
          <a:srcRect l="5024" r="502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G:\NILE\Digital Learning\STEM\Images\High Res images\FRE_011510.jpg"/>
          <p:cNvPicPr>
            <a:picLocks noGrp="1" noChangeAspect="1" noChangeArrowheads="1"/>
          </p:cNvPicPr>
          <p:nvPr>
            <p:ph type="pic" sz="quarter" idx="11"/>
          </p:nvPr>
        </p:nvPicPr>
        <p:blipFill>
          <a:blip r:embed="rId6" cstate="email">
            <a:extLst>
              <a:ext uri="{28A0092B-C50C-407E-A947-70E740481C1C}">
                <a14:useLocalDpi xmlns:a14="http://schemas.microsoft.com/office/drawing/2010/main" val="0"/>
              </a:ext>
            </a:extLst>
          </a:blip>
          <a:srcRect l="3851" r="385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NILE\Digital Learning\STEM\Images\High Res images\FRE_011913.tif"/>
          <p:cNvPicPr>
            <a:picLocks noGrp="1" noChangeAspect="1" noChangeArrowheads="1"/>
          </p:cNvPicPr>
          <p:nvPr>
            <p:ph type="pic" sz="quarter" idx="12"/>
          </p:nvPr>
        </p:nvPicPr>
        <p:blipFill>
          <a:blip r:embed="rId7" cstate="email">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310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3</a:t>
            </a:r>
            <a:r>
              <a:rPr lang="en-US" dirty="0"/>
              <a:t>	</a:t>
            </a:r>
            <a:r>
              <a:rPr lang="en-GB" dirty="0" smtClean="0"/>
              <a:t>The </a:t>
            </a:r>
            <a:r>
              <a:rPr lang="en-GB" dirty="0"/>
              <a:t>effects of flying at high altitudes on aircrew</a:t>
            </a:r>
            <a:endParaRPr lang="en-GB" dirty="0"/>
          </a:p>
        </p:txBody>
      </p:sp>
      <p:sp>
        <p:nvSpPr>
          <p:cNvPr id="3" name="Picture Placeholder 2"/>
          <p:cNvSpPr>
            <a:spLocks noGrp="1"/>
          </p:cNvSpPr>
          <p:nvPr>
            <p:ph type="pic" sz="quarter" idx="10"/>
          </p:nvPr>
        </p:nvSpPr>
        <p:spPr/>
      </p:sp>
      <p:pic>
        <p:nvPicPr>
          <p:cNvPr id="4" name="2mOGTmmLBX0"/>
          <p:cNvPicPr>
            <a:picLocks noRot="1" noChangeAspect="1"/>
          </p:cNvPicPr>
          <p:nvPr>
            <a:videoFile r:link="rId1"/>
          </p:nvPr>
        </p:nvPicPr>
        <p:blipFill>
          <a:blip r:embed="rId4"/>
          <a:stretch>
            <a:fillRect/>
          </a:stretch>
        </p:blipFill>
        <p:spPr>
          <a:xfrm>
            <a:off x="806905" y="1555750"/>
            <a:ext cx="7585255" cy="4266706"/>
          </a:xfrm>
          <a:prstGeom prst="rect">
            <a:avLst/>
          </a:prstGeom>
        </p:spPr>
      </p:pic>
    </p:spTree>
    <p:extLst>
      <p:ext uri="{BB962C8B-B14F-4D97-AF65-F5344CB8AC3E}">
        <p14:creationId xmlns:p14="http://schemas.microsoft.com/office/powerpoint/2010/main" val="3538387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G:\NILE\Digital Learning\STEM\Images\High Res images\FRE_011935.jpg"/>
          <p:cNvPicPr>
            <a:picLocks noGrp="1" noChangeAspect="1" noChangeArrowheads="1"/>
          </p:cNvPicPr>
          <p:nvPr>
            <p:ph type="pic" sz="quarter" idx="10"/>
          </p:nvPr>
        </p:nvPicPr>
        <p:blipFill rotWithShape="1">
          <a:blip r:embed="rId2" cstate="email">
            <a:extLst>
              <a:ext uri="{28A0092B-C50C-407E-A947-70E740481C1C}">
                <a14:useLocalDpi xmlns:a14="http://schemas.microsoft.com/office/drawing/2010/main" val="0"/>
              </a:ext>
            </a:extLst>
          </a:blip>
          <a:srcRect l="13510" t="7183" r="12871" b="24023"/>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marL="360000" indent="-360000"/>
            <a:r>
              <a:rPr lang="en-US" b="1" dirty="0">
                <a:solidFill>
                  <a:schemeClr val="accent2"/>
                </a:solidFill>
              </a:rPr>
              <a:t>4</a:t>
            </a:r>
            <a:r>
              <a:rPr lang="en-US" dirty="0"/>
              <a:t>	</a:t>
            </a:r>
            <a:r>
              <a:rPr lang="en-GB" dirty="0"/>
              <a:t>How was the B-29 designed to fly further, higher and carry more weight?</a:t>
            </a:r>
            <a:endParaRPr lang="en-US" dirty="0"/>
          </a:p>
        </p:txBody>
      </p:sp>
      <p:pic>
        <p:nvPicPr>
          <p:cNvPr id="5" name="Picture 4">
            <a:hlinkClick r:id="rId3" action="ppaction://hlinksldjump" highlightClick="1"/>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07748" y="2619134"/>
            <a:ext cx="423041" cy="423041"/>
          </a:xfrm>
          <a:prstGeom prst="rect">
            <a:avLst/>
          </a:prstGeom>
          <a:effectLst/>
        </p:spPr>
      </p:pic>
      <p:pic>
        <p:nvPicPr>
          <p:cNvPr id="9" name="Picture 8">
            <a:hlinkClick r:id="rId5" action="ppaction://hlinksldjump" highlightClick="1"/>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952869" y="4248291"/>
            <a:ext cx="423041" cy="423041"/>
          </a:xfrm>
          <a:prstGeom prst="rect">
            <a:avLst/>
          </a:prstGeom>
          <a:effectLst/>
        </p:spPr>
      </p:pic>
      <p:pic>
        <p:nvPicPr>
          <p:cNvPr id="10" name="Picture 9">
            <a:hlinkClick r:id="rId6" action="ppaction://hlinksldjump" highlightClick="1"/>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53665" y="3477495"/>
            <a:ext cx="423041" cy="423041"/>
          </a:xfrm>
          <a:prstGeom prst="rect">
            <a:avLst/>
          </a:prstGeom>
          <a:effectLst/>
        </p:spPr>
      </p:pic>
      <p:pic>
        <p:nvPicPr>
          <p:cNvPr id="11" name="Picture 10">
            <a:hlinkClick r:id="rId7" action="ppaction://hlinksldjump" highlightClick="1"/>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537631" y="4248290"/>
            <a:ext cx="423041" cy="423041"/>
          </a:xfrm>
          <a:prstGeom prst="rect">
            <a:avLst/>
          </a:prstGeom>
          <a:effectLst/>
        </p:spPr>
      </p:pic>
      <p:pic>
        <p:nvPicPr>
          <p:cNvPr id="12" name="Picture 11">
            <a:hlinkClick r:id="rId8" action="ppaction://hlinksldjump" highlightClick="1"/>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04905" y="4683667"/>
            <a:ext cx="423041" cy="423041"/>
          </a:xfrm>
          <a:prstGeom prst="rect">
            <a:avLst/>
          </a:prstGeom>
          <a:effectLst/>
        </p:spPr>
      </p:pic>
      <p:pic>
        <p:nvPicPr>
          <p:cNvPr id="15" name="Picture 14">
            <a:hlinkClick r:id="rId9" action="ppaction://hlinksldjump" highlightClick="1"/>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69009" y="2619133"/>
            <a:ext cx="423041" cy="423041"/>
          </a:xfrm>
          <a:prstGeom prst="rect">
            <a:avLst/>
          </a:prstGeom>
          <a:effectLst/>
        </p:spPr>
      </p:pic>
    </p:spTree>
    <p:extLst>
      <p:ext uri="{BB962C8B-B14F-4D97-AF65-F5344CB8AC3E}">
        <p14:creationId xmlns:p14="http://schemas.microsoft.com/office/powerpoint/2010/main" val="4808108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2" descr="G:\NILE\Digital Learning\STEM\Images\High Res images\FRE_011935.jpg"/>
          <p:cNvPicPr>
            <a:picLocks noGrp="1" noChangeAspect="1" noChangeArrowheads="1"/>
          </p:cNvPicPr>
          <p:nvPr>
            <p:ph type="pic" sz="quarter" idx="10"/>
          </p:nvPr>
        </p:nvPicPr>
        <p:blipFill rotWithShape="1">
          <a:blip r:embed="rId2" cstate="email">
            <a:extLst>
              <a:ext uri="{28A0092B-C50C-407E-A947-70E740481C1C}">
                <a14:useLocalDpi xmlns:a14="http://schemas.microsoft.com/office/drawing/2010/main" val="0"/>
              </a:ext>
            </a:extLst>
          </a:blip>
          <a:srcRect l="14548" t="9846" r="11376" b="24378"/>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marL="360000" indent="-360000"/>
            <a:r>
              <a:rPr lang="en-US" b="1" dirty="0">
                <a:solidFill>
                  <a:schemeClr val="accent2"/>
                </a:solidFill>
              </a:rPr>
              <a:t>4</a:t>
            </a:r>
            <a:r>
              <a:rPr lang="en-US" dirty="0"/>
              <a:t>	</a:t>
            </a:r>
            <a:r>
              <a:rPr lang="en-GB" dirty="0"/>
              <a:t>How was the B-29 designed to fly further, higher and carry more weight?</a:t>
            </a:r>
            <a:endParaRPr lang="en-US" dirty="0"/>
          </a:p>
        </p:txBody>
      </p:sp>
      <p:sp>
        <p:nvSpPr>
          <p:cNvPr id="7" name="Rectangle 3"/>
          <p:cNvSpPr/>
          <p:nvPr/>
        </p:nvSpPr>
        <p:spPr>
          <a:xfrm>
            <a:off x="799913" y="1551600"/>
            <a:ext cx="5359038" cy="4687200"/>
          </a:xfrm>
          <a:custGeom>
            <a:avLst/>
            <a:gdLst>
              <a:gd name="connsiteX0" fmla="*/ 0 w 4896584"/>
              <a:gd name="connsiteY0" fmla="*/ 0 h 3516369"/>
              <a:gd name="connsiteX1" fmla="*/ 4896584 w 4896584"/>
              <a:gd name="connsiteY1" fmla="*/ 0 h 3516369"/>
              <a:gd name="connsiteX2" fmla="*/ 4896584 w 4896584"/>
              <a:gd name="connsiteY2" fmla="*/ 3516369 h 3516369"/>
              <a:gd name="connsiteX3" fmla="*/ 0 w 4896584"/>
              <a:gd name="connsiteY3" fmla="*/ 3516369 h 3516369"/>
              <a:gd name="connsiteX4" fmla="*/ 0 w 4896584"/>
              <a:gd name="connsiteY4" fmla="*/ 0 h 3516369"/>
              <a:gd name="connsiteX0" fmla="*/ 0 w 4896584"/>
              <a:gd name="connsiteY0" fmla="*/ 0 h 4651833"/>
              <a:gd name="connsiteX1" fmla="*/ 4896584 w 4896584"/>
              <a:gd name="connsiteY1" fmla="*/ 0 h 4651833"/>
              <a:gd name="connsiteX2" fmla="*/ 4896584 w 4896584"/>
              <a:gd name="connsiteY2" fmla="*/ 3516369 h 4651833"/>
              <a:gd name="connsiteX3" fmla="*/ 1477107 w 4896584"/>
              <a:gd name="connsiteY3" fmla="*/ 4651833 h 4651833"/>
              <a:gd name="connsiteX4" fmla="*/ 0 w 4896584"/>
              <a:gd name="connsiteY4" fmla="*/ 0 h 4651833"/>
              <a:gd name="connsiteX0" fmla="*/ 1686507 w 6583091"/>
              <a:gd name="connsiteY0" fmla="*/ 0 h 4693874"/>
              <a:gd name="connsiteX1" fmla="*/ 6583091 w 6583091"/>
              <a:gd name="connsiteY1" fmla="*/ 0 h 4693874"/>
              <a:gd name="connsiteX2" fmla="*/ 6583091 w 6583091"/>
              <a:gd name="connsiteY2" fmla="*/ 3516369 h 4693874"/>
              <a:gd name="connsiteX3" fmla="*/ 0 w 6583091"/>
              <a:gd name="connsiteY3" fmla="*/ 4693874 h 4693874"/>
              <a:gd name="connsiteX4" fmla="*/ 1686507 w 6583091"/>
              <a:gd name="connsiteY4" fmla="*/ 0 h 4693874"/>
              <a:gd name="connsiteX0" fmla="*/ 1686507 w 6583091"/>
              <a:gd name="connsiteY0" fmla="*/ 0 h 4693874"/>
              <a:gd name="connsiteX1" fmla="*/ 6583091 w 6583091"/>
              <a:gd name="connsiteY1" fmla="*/ 0 h 4693874"/>
              <a:gd name="connsiteX2" fmla="*/ 4691229 w 6583091"/>
              <a:gd name="connsiteY2" fmla="*/ 4683017 h 4693874"/>
              <a:gd name="connsiteX3" fmla="*/ 0 w 6583091"/>
              <a:gd name="connsiteY3" fmla="*/ 4693874 h 4693874"/>
              <a:gd name="connsiteX4" fmla="*/ 1686507 w 6583091"/>
              <a:gd name="connsiteY4" fmla="*/ 0 h 4693874"/>
              <a:gd name="connsiteX0" fmla="*/ 0 w 7566211"/>
              <a:gd name="connsiteY0" fmla="*/ 0 h 4693874"/>
              <a:gd name="connsiteX1" fmla="*/ 7566211 w 7566211"/>
              <a:gd name="connsiteY1" fmla="*/ 0 h 4693874"/>
              <a:gd name="connsiteX2" fmla="*/ 5674349 w 7566211"/>
              <a:gd name="connsiteY2" fmla="*/ 4683017 h 4693874"/>
              <a:gd name="connsiteX3" fmla="*/ 983120 w 7566211"/>
              <a:gd name="connsiteY3" fmla="*/ 4693874 h 4693874"/>
              <a:gd name="connsiteX4" fmla="*/ 0 w 7566211"/>
              <a:gd name="connsiteY4" fmla="*/ 0 h 4693874"/>
              <a:gd name="connsiteX0" fmla="*/ 0 w 7566211"/>
              <a:gd name="connsiteY0" fmla="*/ 0 h 4714895"/>
              <a:gd name="connsiteX1" fmla="*/ 7566211 w 7566211"/>
              <a:gd name="connsiteY1" fmla="*/ 0 h 4714895"/>
              <a:gd name="connsiteX2" fmla="*/ 5674349 w 7566211"/>
              <a:gd name="connsiteY2" fmla="*/ 4683017 h 4714895"/>
              <a:gd name="connsiteX3" fmla="*/ 1918541 w 7566211"/>
              <a:gd name="connsiteY3" fmla="*/ 4714895 h 4714895"/>
              <a:gd name="connsiteX4" fmla="*/ 0 w 7566211"/>
              <a:gd name="connsiteY4" fmla="*/ 0 h 4714895"/>
              <a:gd name="connsiteX0" fmla="*/ 0 w 5674349"/>
              <a:gd name="connsiteY0" fmla="*/ 0 h 4714895"/>
              <a:gd name="connsiteX1" fmla="*/ 3246459 w 5674349"/>
              <a:gd name="connsiteY1" fmla="*/ 0 h 4714895"/>
              <a:gd name="connsiteX2" fmla="*/ 5674349 w 5674349"/>
              <a:gd name="connsiteY2" fmla="*/ 4683017 h 4714895"/>
              <a:gd name="connsiteX3" fmla="*/ 1918541 w 5674349"/>
              <a:gd name="connsiteY3" fmla="*/ 4714895 h 4714895"/>
              <a:gd name="connsiteX4" fmla="*/ 0 w 5674349"/>
              <a:gd name="connsiteY4" fmla="*/ 0 h 4714895"/>
              <a:gd name="connsiteX0" fmla="*/ 0 w 5411590"/>
              <a:gd name="connsiteY0" fmla="*/ 0 h 4714895"/>
              <a:gd name="connsiteX1" fmla="*/ 3246459 w 5411590"/>
              <a:gd name="connsiteY1" fmla="*/ 0 h 4714895"/>
              <a:gd name="connsiteX2" fmla="*/ 5411590 w 5411590"/>
              <a:gd name="connsiteY2" fmla="*/ 4683017 h 4714895"/>
              <a:gd name="connsiteX3" fmla="*/ 1918541 w 5411590"/>
              <a:gd name="connsiteY3" fmla="*/ 4714895 h 4714895"/>
              <a:gd name="connsiteX4" fmla="*/ 0 w 5411590"/>
              <a:gd name="connsiteY4" fmla="*/ 0 h 4714895"/>
              <a:gd name="connsiteX0" fmla="*/ 0 w 5359038"/>
              <a:gd name="connsiteY0" fmla="*/ 0 h 4714895"/>
              <a:gd name="connsiteX1" fmla="*/ 3246459 w 5359038"/>
              <a:gd name="connsiteY1" fmla="*/ 0 h 4714895"/>
              <a:gd name="connsiteX2" fmla="*/ 5359038 w 5359038"/>
              <a:gd name="connsiteY2" fmla="*/ 4683017 h 4714895"/>
              <a:gd name="connsiteX3" fmla="*/ 1918541 w 5359038"/>
              <a:gd name="connsiteY3" fmla="*/ 4714895 h 4714895"/>
              <a:gd name="connsiteX4" fmla="*/ 0 w 5359038"/>
              <a:gd name="connsiteY4" fmla="*/ 0 h 4714895"/>
              <a:gd name="connsiteX0" fmla="*/ 0 w 5359038"/>
              <a:gd name="connsiteY0" fmla="*/ 0 h 4693874"/>
              <a:gd name="connsiteX1" fmla="*/ 3246459 w 5359038"/>
              <a:gd name="connsiteY1" fmla="*/ 0 h 4693874"/>
              <a:gd name="connsiteX2" fmla="*/ 5359038 w 5359038"/>
              <a:gd name="connsiteY2" fmla="*/ 4683017 h 4693874"/>
              <a:gd name="connsiteX3" fmla="*/ 1918541 w 5359038"/>
              <a:gd name="connsiteY3" fmla="*/ 4693874 h 4693874"/>
              <a:gd name="connsiteX4" fmla="*/ 0 w 5359038"/>
              <a:gd name="connsiteY4" fmla="*/ 0 h 4693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9038" h="4693874">
                <a:moveTo>
                  <a:pt x="0" y="0"/>
                </a:moveTo>
                <a:lnTo>
                  <a:pt x="3246459" y="0"/>
                </a:lnTo>
                <a:lnTo>
                  <a:pt x="5359038" y="4683017"/>
                </a:lnTo>
                <a:lnTo>
                  <a:pt x="1918541" y="4693874"/>
                </a:lnTo>
                <a:lnTo>
                  <a:pt x="0" y="0"/>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1548000" tIns="288000" rIns="1800000" rtlCol="0" anchor="t" anchorCtr="0"/>
          <a:lstStyle/>
          <a:p>
            <a:r>
              <a:rPr lang="en-US" dirty="0" smtClean="0"/>
              <a:t>B-29</a:t>
            </a:r>
          </a:p>
          <a:p>
            <a:endParaRPr lang="en-US" dirty="0" smtClean="0"/>
          </a:p>
          <a:p>
            <a:r>
              <a:rPr lang="en-GB" sz="1300" dirty="0"/>
              <a:t>The B-29 was created to meet the practical requirements of aerial warfare, designed in response to known issues, based on experience</a:t>
            </a:r>
            <a:r>
              <a:rPr lang="en-GB" sz="1300" b="1" dirty="0"/>
              <a:t>. </a:t>
            </a:r>
          </a:p>
          <a:p>
            <a:pPr lvl="0"/>
            <a:r>
              <a:rPr lang="en-GB" sz="900" dirty="0">
                <a:cs typeface="Arial" charset="0"/>
                <a:sym typeface="Arial" charset="0"/>
              </a:rPr>
              <a:t>© IWM (FRE </a:t>
            </a:r>
            <a:r>
              <a:rPr lang="en-GB" sz="900" dirty="0" smtClean="0">
                <a:cs typeface="Arial" charset="0"/>
                <a:sym typeface="Arial" charset="0"/>
              </a:rPr>
              <a:t>11935</a:t>
            </a:r>
            <a:r>
              <a:rPr lang="en-GB" sz="900" dirty="0">
                <a:cs typeface="Arial" charset="0"/>
                <a:sym typeface="Arial" charset="0"/>
              </a:rPr>
              <a:t>)</a:t>
            </a:r>
          </a:p>
        </p:txBody>
      </p:sp>
      <p:sp>
        <p:nvSpPr>
          <p:cNvPr id="9" name="TextBox 8">
            <a:hlinkClick r:id="rId3" action="ppaction://hlinksldjump" highlightClick="1"/>
          </p:cNvPr>
          <p:cNvSpPr txBox="1"/>
          <p:nvPr/>
        </p:nvSpPr>
        <p:spPr>
          <a:xfrm>
            <a:off x="3053763" y="5760725"/>
            <a:ext cx="851338" cy="288147"/>
          </a:xfrm>
          <a:prstGeom prst="rect">
            <a:avLst/>
          </a:prstGeom>
          <a:solidFill>
            <a:schemeClr val="accent4">
              <a:alpha val="25000"/>
            </a:schemeClr>
          </a:solidFill>
        </p:spPr>
        <p:txBody>
          <a:bodyPr wrap="square" lIns="36000" tIns="36000" rIns="36000" bIns="36000" rtlCol="0" anchor="ctr">
            <a:spAutoFit/>
          </a:bodyPr>
          <a:lstStyle/>
          <a:p>
            <a:pPr algn="ctr"/>
            <a:r>
              <a:rPr lang="en-US" sz="1400" b="1" dirty="0" smtClean="0">
                <a:solidFill>
                  <a:schemeClr val="bg1"/>
                </a:solidFill>
              </a:rPr>
              <a:t>x close</a:t>
            </a:r>
            <a:endParaRPr lang="en-US" sz="1400" b="1" dirty="0">
              <a:solidFill>
                <a:schemeClr val="bg1"/>
              </a:solidFill>
            </a:endParaRPr>
          </a:p>
        </p:txBody>
      </p:sp>
    </p:spTree>
    <p:extLst>
      <p:ext uri="{BB962C8B-B14F-4D97-AF65-F5344CB8AC3E}">
        <p14:creationId xmlns:p14="http://schemas.microsoft.com/office/powerpoint/2010/main" val="1126601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descr="G:\NILE\Digital Learning\STEM\Illustrations\Final\06 (1).jpg"/>
          <p:cNvPicPr>
            <a:picLocks noGrp="1" noChangeAspect="1" noChangeArrowheads="1"/>
          </p:cNvPicPr>
          <p:nvPr>
            <p:ph type="pic" sz="quarter" idx="10"/>
          </p:nvPr>
        </p:nvPicPr>
        <p:blipFill rotWithShape="1">
          <a:blip r:embed="rId2" cstate="email">
            <a:extLst>
              <a:ext uri="{28A0092B-C50C-407E-A947-70E740481C1C}">
                <a14:useLocalDpi xmlns:a14="http://schemas.microsoft.com/office/drawing/2010/main" val="0"/>
              </a:ext>
            </a:extLst>
          </a:blip>
          <a:srcRect b="-89"/>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marL="360000" indent="-360000"/>
            <a:r>
              <a:rPr lang="en-US" b="1" dirty="0">
                <a:solidFill>
                  <a:schemeClr val="accent2"/>
                </a:solidFill>
              </a:rPr>
              <a:t>4</a:t>
            </a:r>
            <a:r>
              <a:rPr lang="en-US" dirty="0"/>
              <a:t>	</a:t>
            </a:r>
            <a:r>
              <a:rPr lang="en-GB" dirty="0"/>
              <a:t>How was the B-29 designed to fly further, higher and carry more weight?</a:t>
            </a:r>
            <a:endParaRPr lang="en-US" dirty="0"/>
          </a:p>
        </p:txBody>
      </p:sp>
      <p:sp>
        <p:nvSpPr>
          <p:cNvPr id="8" name="TextBox 7">
            <a:hlinkClick r:id="rId3" action="ppaction://hlinksldjump" highlightClick="1"/>
          </p:cNvPr>
          <p:cNvSpPr txBox="1"/>
          <p:nvPr/>
        </p:nvSpPr>
        <p:spPr>
          <a:xfrm>
            <a:off x="7367753" y="5760725"/>
            <a:ext cx="851338" cy="288147"/>
          </a:xfrm>
          <a:prstGeom prst="rect">
            <a:avLst/>
          </a:prstGeom>
          <a:solidFill>
            <a:schemeClr val="accent4">
              <a:alpha val="25000"/>
            </a:schemeClr>
          </a:solidFill>
        </p:spPr>
        <p:txBody>
          <a:bodyPr wrap="square" lIns="36000" tIns="36000" rIns="36000" bIns="36000" rtlCol="0" anchor="ctr">
            <a:spAutoFit/>
          </a:bodyPr>
          <a:lstStyle/>
          <a:p>
            <a:pPr algn="ctr"/>
            <a:r>
              <a:rPr lang="en-US" sz="1400" b="1" dirty="0" smtClean="0">
                <a:solidFill>
                  <a:schemeClr val="bg1"/>
                </a:solidFill>
              </a:rPr>
              <a:t>x close</a:t>
            </a:r>
            <a:endParaRPr lang="en-US" sz="1400" b="1" dirty="0">
              <a:solidFill>
                <a:schemeClr val="bg1"/>
              </a:solidFill>
            </a:endParaRPr>
          </a:p>
        </p:txBody>
      </p:sp>
      <p:sp>
        <p:nvSpPr>
          <p:cNvPr id="13" name="Rectangle 3"/>
          <p:cNvSpPr/>
          <p:nvPr/>
        </p:nvSpPr>
        <p:spPr>
          <a:xfrm>
            <a:off x="3299253" y="3991233"/>
            <a:ext cx="5066873" cy="2247568"/>
          </a:xfrm>
          <a:custGeom>
            <a:avLst/>
            <a:gdLst>
              <a:gd name="connsiteX0" fmla="*/ 0 w 4896584"/>
              <a:gd name="connsiteY0" fmla="*/ 0 h 3516369"/>
              <a:gd name="connsiteX1" fmla="*/ 4896584 w 4896584"/>
              <a:gd name="connsiteY1" fmla="*/ 0 h 3516369"/>
              <a:gd name="connsiteX2" fmla="*/ 4896584 w 4896584"/>
              <a:gd name="connsiteY2" fmla="*/ 3516369 h 3516369"/>
              <a:gd name="connsiteX3" fmla="*/ 0 w 4896584"/>
              <a:gd name="connsiteY3" fmla="*/ 3516369 h 3516369"/>
              <a:gd name="connsiteX4" fmla="*/ 0 w 4896584"/>
              <a:gd name="connsiteY4" fmla="*/ 0 h 3516369"/>
              <a:gd name="connsiteX0" fmla="*/ 0 w 4896584"/>
              <a:gd name="connsiteY0" fmla="*/ 0 h 4651833"/>
              <a:gd name="connsiteX1" fmla="*/ 4896584 w 4896584"/>
              <a:gd name="connsiteY1" fmla="*/ 0 h 4651833"/>
              <a:gd name="connsiteX2" fmla="*/ 4896584 w 4896584"/>
              <a:gd name="connsiteY2" fmla="*/ 3516369 h 4651833"/>
              <a:gd name="connsiteX3" fmla="*/ 1477107 w 4896584"/>
              <a:gd name="connsiteY3" fmla="*/ 4651833 h 4651833"/>
              <a:gd name="connsiteX4" fmla="*/ 0 w 4896584"/>
              <a:gd name="connsiteY4" fmla="*/ 0 h 4651833"/>
              <a:gd name="connsiteX0" fmla="*/ 0 w 4896584"/>
              <a:gd name="connsiteY0" fmla="*/ 0 h 4693527"/>
              <a:gd name="connsiteX1" fmla="*/ 4896584 w 4896584"/>
              <a:gd name="connsiteY1" fmla="*/ 0 h 4693527"/>
              <a:gd name="connsiteX2" fmla="*/ 4896584 w 4896584"/>
              <a:gd name="connsiteY2" fmla="*/ 4693527 h 4693527"/>
              <a:gd name="connsiteX3" fmla="*/ 1477107 w 4896584"/>
              <a:gd name="connsiteY3" fmla="*/ 4651833 h 4693527"/>
              <a:gd name="connsiteX4" fmla="*/ 0 w 4896584"/>
              <a:gd name="connsiteY4" fmla="*/ 0 h 4693527"/>
              <a:gd name="connsiteX0" fmla="*/ 0 w 4896584"/>
              <a:gd name="connsiteY0" fmla="*/ 0 h 4693875"/>
              <a:gd name="connsiteX1" fmla="*/ 4896584 w 4896584"/>
              <a:gd name="connsiteY1" fmla="*/ 0 h 4693875"/>
              <a:gd name="connsiteX2" fmla="*/ 4896584 w 4896584"/>
              <a:gd name="connsiteY2" fmla="*/ 4693527 h 4693875"/>
              <a:gd name="connsiteX3" fmla="*/ 1498127 w 4896584"/>
              <a:gd name="connsiteY3" fmla="*/ 4693875 h 4693875"/>
              <a:gd name="connsiteX4" fmla="*/ 0 w 4896584"/>
              <a:gd name="connsiteY4" fmla="*/ 0 h 4693875"/>
              <a:gd name="connsiteX0" fmla="*/ 1413239 w 3398457"/>
              <a:gd name="connsiteY0" fmla="*/ 0 h 4693875"/>
              <a:gd name="connsiteX1" fmla="*/ 3398457 w 3398457"/>
              <a:gd name="connsiteY1" fmla="*/ 0 h 4693875"/>
              <a:gd name="connsiteX2" fmla="*/ 3398457 w 3398457"/>
              <a:gd name="connsiteY2" fmla="*/ 4693527 h 4693875"/>
              <a:gd name="connsiteX3" fmla="*/ 0 w 3398457"/>
              <a:gd name="connsiteY3" fmla="*/ 4693875 h 4693875"/>
              <a:gd name="connsiteX4" fmla="*/ 1413239 w 3398457"/>
              <a:gd name="connsiteY4" fmla="*/ 0 h 4693875"/>
              <a:gd name="connsiteX0" fmla="*/ 1413239 w 3398457"/>
              <a:gd name="connsiteY0" fmla="*/ 0 h 4693875"/>
              <a:gd name="connsiteX1" fmla="*/ 3398457 w 3398457"/>
              <a:gd name="connsiteY1" fmla="*/ 0 h 4693875"/>
              <a:gd name="connsiteX2" fmla="*/ 3398457 w 3398457"/>
              <a:gd name="connsiteY2" fmla="*/ 4693527 h 4693875"/>
              <a:gd name="connsiteX3" fmla="*/ 0 w 3398457"/>
              <a:gd name="connsiteY3" fmla="*/ 4693875 h 4693875"/>
              <a:gd name="connsiteX4" fmla="*/ 1413239 w 3398457"/>
              <a:gd name="connsiteY4" fmla="*/ 0 h 4693875"/>
              <a:gd name="connsiteX0" fmla="*/ 1392218 w 3377436"/>
              <a:gd name="connsiteY0" fmla="*/ 0 h 4693875"/>
              <a:gd name="connsiteX1" fmla="*/ 3377436 w 3377436"/>
              <a:gd name="connsiteY1" fmla="*/ 0 h 4693875"/>
              <a:gd name="connsiteX2" fmla="*/ 3377436 w 3377436"/>
              <a:gd name="connsiteY2" fmla="*/ 4693527 h 4693875"/>
              <a:gd name="connsiteX3" fmla="*/ 0 w 3377436"/>
              <a:gd name="connsiteY3" fmla="*/ 4693875 h 4693875"/>
              <a:gd name="connsiteX4" fmla="*/ 1392218 w 3377436"/>
              <a:gd name="connsiteY4" fmla="*/ 0 h 4693875"/>
              <a:gd name="connsiteX0" fmla="*/ 1476301 w 3461519"/>
              <a:gd name="connsiteY0" fmla="*/ 0 h 4693527"/>
              <a:gd name="connsiteX1" fmla="*/ 3461519 w 3461519"/>
              <a:gd name="connsiteY1" fmla="*/ 0 h 4693527"/>
              <a:gd name="connsiteX2" fmla="*/ 3461519 w 3461519"/>
              <a:gd name="connsiteY2" fmla="*/ 4693527 h 4693527"/>
              <a:gd name="connsiteX3" fmla="*/ 0 w 3461519"/>
              <a:gd name="connsiteY3" fmla="*/ 4683364 h 4693527"/>
              <a:gd name="connsiteX4" fmla="*/ 1476301 w 3461519"/>
              <a:gd name="connsiteY4" fmla="*/ 0 h 4693527"/>
              <a:gd name="connsiteX0" fmla="*/ 1138633 w 3461519"/>
              <a:gd name="connsiteY0" fmla="*/ 0 h 4693527"/>
              <a:gd name="connsiteX1" fmla="*/ 3461519 w 3461519"/>
              <a:gd name="connsiteY1" fmla="*/ 0 h 4693527"/>
              <a:gd name="connsiteX2" fmla="*/ 3461519 w 3461519"/>
              <a:gd name="connsiteY2" fmla="*/ 4693527 h 4693527"/>
              <a:gd name="connsiteX3" fmla="*/ 0 w 3461519"/>
              <a:gd name="connsiteY3" fmla="*/ 4683364 h 4693527"/>
              <a:gd name="connsiteX4" fmla="*/ 1138633 w 3461519"/>
              <a:gd name="connsiteY4" fmla="*/ 0 h 4693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519" h="4693527">
                <a:moveTo>
                  <a:pt x="1138633" y="0"/>
                </a:moveTo>
                <a:lnTo>
                  <a:pt x="3461519" y="0"/>
                </a:lnTo>
                <a:lnTo>
                  <a:pt x="3461519" y="4693527"/>
                </a:lnTo>
                <a:lnTo>
                  <a:pt x="0" y="4683364"/>
                </a:lnTo>
                <a:lnTo>
                  <a:pt x="1138633" y="0"/>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1728000" tIns="144000" rIns="251999" rtlCol="0" anchor="t" anchorCtr="0"/>
          <a:lstStyle/>
          <a:p>
            <a:r>
              <a:rPr lang="en-GB" dirty="0"/>
              <a:t>Pressurised Cabins</a:t>
            </a:r>
          </a:p>
          <a:p>
            <a:r>
              <a:rPr lang="en-GB" sz="1300" dirty="0"/>
              <a:t>To fly at high altitudes, the B-29 had to be pressurised to simulate a low altitude environment for the crew. This allowed to crew to fly at over 12,000ft, breathe normally and stay warm. Only the areas the crew used were pressurised such as the nose, middle crew areas </a:t>
            </a:r>
            <a:r>
              <a:rPr lang="en-GB" sz="1300" dirty="0" smtClean="0"/>
              <a:t>and tail </a:t>
            </a:r>
            <a:r>
              <a:rPr lang="en-GB" sz="1300" dirty="0"/>
              <a:t>gunners </a:t>
            </a:r>
            <a:r>
              <a:rPr lang="en-GB" sz="1300" dirty="0" smtClean="0"/>
              <a:t>compartments </a:t>
            </a:r>
            <a:r>
              <a:rPr lang="en-GB" sz="1300" dirty="0"/>
              <a:t>and </a:t>
            </a:r>
            <a:r>
              <a:rPr lang="en-GB" sz="1300" dirty="0" smtClean="0"/>
              <a:t>were </a:t>
            </a:r>
            <a:r>
              <a:rPr lang="en-GB" sz="1300" dirty="0"/>
              <a:t>connected via a </a:t>
            </a:r>
            <a:r>
              <a:rPr lang="en-GB" sz="1300" dirty="0" smtClean="0"/>
              <a:t>tunnel.</a:t>
            </a:r>
            <a:endParaRPr lang="en-US" sz="1300" dirty="0"/>
          </a:p>
        </p:txBody>
      </p:sp>
      <p:sp>
        <p:nvSpPr>
          <p:cNvPr id="14" name="TextBox 13">
            <a:hlinkClick r:id="rId3" action="ppaction://hlinksldjump" highlightClick="1"/>
          </p:cNvPr>
          <p:cNvSpPr txBox="1"/>
          <p:nvPr/>
        </p:nvSpPr>
        <p:spPr>
          <a:xfrm>
            <a:off x="3795183" y="5760725"/>
            <a:ext cx="851338" cy="288147"/>
          </a:xfrm>
          <a:prstGeom prst="rect">
            <a:avLst/>
          </a:prstGeom>
          <a:solidFill>
            <a:schemeClr val="accent4">
              <a:alpha val="25000"/>
            </a:schemeClr>
          </a:solidFill>
        </p:spPr>
        <p:txBody>
          <a:bodyPr wrap="square" lIns="36000" tIns="36000" rIns="36000" bIns="36000" rtlCol="0" anchor="ctr">
            <a:spAutoFit/>
          </a:bodyPr>
          <a:lstStyle/>
          <a:p>
            <a:pPr algn="ctr"/>
            <a:r>
              <a:rPr lang="en-US" sz="1400" b="1" dirty="0" smtClean="0">
                <a:solidFill>
                  <a:schemeClr val="bg1"/>
                </a:solidFill>
              </a:rPr>
              <a:t>x close</a:t>
            </a:r>
            <a:endParaRPr lang="en-US" sz="1400" b="1" dirty="0">
              <a:solidFill>
                <a:schemeClr val="bg1"/>
              </a:solidFill>
            </a:endParaRPr>
          </a:p>
        </p:txBody>
      </p:sp>
    </p:spTree>
    <p:extLst>
      <p:ext uri="{BB962C8B-B14F-4D97-AF65-F5344CB8AC3E}">
        <p14:creationId xmlns:p14="http://schemas.microsoft.com/office/powerpoint/2010/main" val="4055207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descr="G:\NILE\Digital Learning\STEM\Illustrations\Final\05.jpg"/>
          <p:cNvPicPr>
            <a:picLocks noGrp="1" noChangeAspect="1" noChangeArrowheads="1"/>
          </p:cNvPicPr>
          <p:nvPr>
            <p:ph type="pic" sz="quarter" idx="10"/>
          </p:nvPr>
        </p:nvPicPr>
        <p:blipFill rotWithShape="1">
          <a:blip r:embed="rId2" cstate="email">
            <a:extLst>
              <a:ext uri="{28A0092B-C50C-407E-A947-70E740481C1C}">
                <a14:useLocalDpi xmlns:a14="http://schemas.microsoft.com/office/drawing/2010/main" val="0"/>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marL="360000" indent="-360000"/>
            <a:r>
              <a:rPr lang="en-US" b="1" dirty="0">
                <a:solidFill>
                  <a:schemeClr val="accent2"/>
                </a:solidFill>
              </a:rPr>
              <a:t>4</a:t>
            </a:r>
            <a:r>
              <a:rPr lang="en-US" dirty="0"/>
              <a:t>	</a:t>
            </a:r>
            <a:r>
              <a:rPr lang="en-GB" dirty="0"/>
              <a:t>How was the B-29 designed to fly further, higher and carry more weight?</a:t>
            </a:r>
            <a:endParaRPr lang="en-US" dirty="0"/>
          </a:p>
        </p:txBody>
      </p:sp>
      <p:sp>
        <p:nvSpPr>
          <p:cNvPr id="11" name="Rectangle 3"/>
          <p:cNvSpPr/>
          <p:nvPr/>
        </p:nvSpPr>
        <p:spPr>
          <a:xfrm>
            <a:off x="804887" y="1549712"/>
            <a:ext cx="2828000" cy="4687200"/>
          </a:xfrm>
          <a:custGeom>
            <a:avLst/>
            <a:gdLst>
              <a:gd name="connsiteX0" fmla="*/ 0 w 4896584"/>
              <a:gd name="connsiteY0" fmla="*/ 0 h 3516369"/>
              <a:gd name="connsiteX1" fmla="*/ 4896584 w 4896584"/>
              <a:gd name="connsiteY1" fmla="*/ 0 h 3516369"/>
              <a:gd name="connsiteX2" fmla="*/ 4896584 w 4896584"/>
              <a:gd name="connsiteY2" fmla="*/ 3516369 h 3516369"/>
              <a:gd name="connsiteX3" fmla="*/ 0 w 4896584"/>
              <a:gd name="connsiteY3" fmla="*/ 3516369 h 3516369"/>
              <a:gd name="connsiteX4" fmla="*/ 0 w 4896584"/>
              <a:gd name="connsiteY4" fmla="*/ 0 h 3516369"/>
              <a:gd name="connsiteX0" fmla="*/ 0 w 4896584"/>
              <a:gd name="connsiteY0" fmla="*/ 0 h 4651833"/>
              <a:gd name="connsiteX1" fmla="*/ 4896584 w 4896584"/>
              <a:gd name="connsiteY1" fmla="*/ 0 h 4651833"/>
              <a:gd name="connsiteX2" fmla="*/ 4896584 w 4896584"/>
              <a:gd name="connsiteY2" fmla="*/ 3516369 h 4651833"/>
              <a:gd name="connsiteX3" fmla="*/ 1477107 w 4896584"/>
              <a:gd name="connsiteY3" fmla="*/ 4651833 h 4651833"/>
              <a:gd name="connsiteX4" fmla="*/ 0 w 4896584"/>
              <a:gd name="connsiteY4" fmla="*/ 0 h 4651833"/>
              <a:gd name="connsiteX0" fmla="*/ 2401557 w 7298141"/>
              <a:gd name="connsiteY0" fmla="*/ 0 h 4681978"/>
              <a:gd name="connsiteX1" fmla="*/ 7298141 w 7298141"/>
              <a:gd name="connsiteY1" fmla="*/ 0 h 4681978"/>
              <a:gd name="connsiteX2" fmla="*/ 7298141 w 7298141"/>
              <a:gd name="connsiteY2" fmla="*/ 3516369 h 4681978"/>
              <a:gd name="connsiteX3" fmla="*/ 0 w 7298141"/>
              <a:gd name="connsiteY3" fmla="*/ 4681978 h 4681978"/>
              <a:gd name="connsiteX4" fmla="*/ 2401557 w 7298141"/>
              <a:gd name="connsiteY4" fmla="*/ 0 h 4681978"/>
              <a:gd name="connsiteX0" fmla="*/ 0 w 7308188"/>
              <a:gd name="connsiteY0" fmla="*/ 0 h 4692026"/>
              <a:gd name="connsiteX1" fmla="*/ 7308188 w 7308188"/>
              <a:gd name="connsiteY1" fmla="*/ 10048 h 4692026"/>
              <a:gd name="connsiteX2" fmla="*/ 7308188 w 7308188"/>
              <a:gd name="connsiteY2" fmla="*/ 3526417 h 4692026"/>
              <a:gd name="connsiteX3" fmla="*/ 10047 w 7308188"/>
              <a:gd name="connsiteY3" fmla="*/ 4692026 h 4692026"/>
              <a:gd name="connsiteX4" fmla="*/ 0 w 7308188"/>
              <a:gd name="connsiteY4" fmla="*/ 0 h 4692026"/>
              <a:gd name="connsiteX0" fmla="*/ 0 w 7308188"/>
              <a:gd name="connsiteY0" fmla="*/ 0 h 4692026"/>
              <a:gd name="connsiteX1" fmla="*/ 7308188 w 7308188"/>
              <a:gd name="connsiteY1" fmla="*/ 10048 h 4692026"/>
              <a:gd name="connsiteX2" fmla="*/ 5097550 w 7308188"/>
              <a:gd name="connsiteY2" fmla="*/ 4681977 h 4692026"/>
              <a:gd name="connsiteX3" fmla="*/ 10047 w 7308188"/>
              <a:gd name="connsiteY3" fmla="*/ 4692026 h 4692026"/>
              <a:gd name="connsiteX4" fmla="*/ 0 w 7308188"/>
              <a:gd name="connsiteY4" fmla="*/ 0 h 4692026"/>
              <a:gd name="connsiteX0" fmla="*/ 0 w 5097550"/>
              <a:gd name="connsiteY0" fmla="*/ 0 h 4692026"/>
              <a:gd name="connsiteX1" fmla="*/ 3349137 w 5097550"/>
              <a:gd name="connsiteY1" fmla="*/ 0 h 4692026"/>
              <a:gd name="connsiteX2" fmla="*/ 5097550 w 5097550"/>
              <a:gd name="connsiteY2" fmla="*/ 4681977 h 4692026"/>
              <a:gd name="connsiteX3" fmla="*/ 10047 w 5097550"/>
              <a:gd name="connsiteY3" fmla="*/ 4692026 h 4692026"/>
              <a:gd name="connsiteX4" fmla="*/ 0 w 5097550"/>
              <a:gd name="connsiteY4" fmla="*/ 0 h 4692026"/>
              <a:gd name="connsiteX0" fmla="*/ 0 w 5097550"/>
              <a:gd name="connsiteY0" fmla="*/ 0 h 4692026"/>
              <a:gd name="connsiteX1" fmla="*/ 4883647 w 5097550"/>
              <a:gd name="connsiteY1" fmla="*/ 0 h 4692026"/>
              <a:gd name="connsiteX2" fmla="*/ 5097550 w 5097550"/>
              <a:gd name="connsiteY2" fmla="*/ 4681977 h 4692026"/>
              <a:gd name="connsiteX3" fmla="*/ 10047 w 5097550"/>
              <a:gd name="connsiteY3" fmla="*/ 4692026 h 4692026"/>
              <a:gd name="connsiteX4" fmla="*/ 0 w 5097550"/>
              <a:gd name="connsiteY4" fmla="*/ 0 h 4692026"/>
              <a:gd name="connsiteX0" fmla="*/ 0 w 4883647"/>
              <a:gd name="connsiteY0" fmla="*/ 0 h 4692487"/>
              <a:gd name="connsiteX1" fmla="*/ 4883647 w 4883647"/>
              <a:gd name="connsiteY1" fmla="*/ 0 h 4692487"/>
              <a:gd name="connsiteX2" fmla="*/ 2575067 w 4883647"/>
              <a:gd name="connsiteY2" fmla="*/ 4692487 h 4692487"/>
              <a:gd name="connsiteX3" fmla="*/ 10047 w 4883647"/>
              <a:gd name="connsiteY3" fmla="*/ 4692026 h 4692487"/>
              <a:gd name="connsiteX4" fmla="*/ 0 w 4883647"/>
              <a:gd name="connsiteY4" fmla="*/ 0 h 4692487"/>
              <a:gd name="connsiteX0" fmla="*/ 0 w 4072357"/>
              <a:gd name="connsiteY0" fmla="*/ 0 h 4692487"/>
              <a:gd name="connsiteX1" fmla="*/ 4072357 w 4072357"/>
              <a:gd name="connsiteY1" fmla="*/ 0 h 4692487"/>
              <a:gd name="connsiteX2" fmla="*/ 2575067 w 4072357"/>
              <a:gd name="connsiteY2" fmla="*/ 4692487 h 4692487"/>
              <a:gd name="connsiteX3" fmla="*/ 10047 w 4072357"/>
              <a:gd name="connsiteY3" fmla="*/ 4692026 h 4692487"/>
              <a:gd name="connsiteX4" fmla="*/ 0 w 4072357"/>
              <a:gd name="connsiteY4" fmla="*/ 0 h 4692487"/>
              <a:gd name="connsiteX0" fmla="*/ 0 w 4514879"/>
              <a:gd name="connsiteY0" fmla="*/ 0 h 4692487"/>
              <a:gd name="connsiteX1" fmla="*/ 4514879 w 4514879"/>
              <a:gd name="connsiteY1" fmla="*/ 24742 h 4692487"/>
              <a:gd name="connsiteX2" fmla="*/ 2575067 w 4514879"/>
              <a:gd name="connsiteY2" fmla="*/ 4692487 h 4692487"/>
              <a:gd name="connsiteX3" fmla="*/ 10047 w 4514879"/>
              <a:gd name="connsiteY3" fmla="*/ 4692026 h 4692487"/>
              <a:gd name="connsiteX4" fmla="*/ 0 w 4514879"/>
              <a:gd name="connsiteY4" fmla="*/ 0 h 4692487"/>
              <a:gd name="connsiteX0" fmla="*/ 0 w 4219865"/>
              <a:gd name="connsiteY0" fmla="*/ 0 h 4692487"/>
              <a:gd name="connsiteX1" fmla="*/ 4219865 w 4219865"/>
              <a:gd name="connsiteY1" fmla="*/ 12372 h 4692487"/>
              <a:gd name="connsiteX2" fmla="*/ 2575067 w 4219865"/>
              <a:gd name="connsiteY2" fmla="*/ 4692487 h 4692487"/>
              <a:gd name="connsiteX3" fmla="*/ 10047 w 4219865"/>
              <a:gd name="connsiteY3" fmla="*/ 4692026 h 4692487"/>
              <a:gd name="connsiteX4" fmla="*/ 0 w 4219865"/>
              <a:gd name="connsiteY4" fmla="*/ 0 h 469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865" h="4692487">
                <a:moveTo>
                  <a:pt x="0" y="0"/>
                </a:moveTo>
                <a:lnTo>
                  <a:pt x="4219865" y="12372"/>
                </a:lnTo>
                <a:lnTo>
                  <a:pt x="2575067" y="4692487"/>
                </a:lnTo>
                <a:lnTo>
                  <a:pt x="10047" y="4692026"/>
                </a:lnTo>
                <a:lnTo>
                  <a:pt x="0" y="0"/>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360000" tIns="360000" rIns="972000" bIns="360000" rtlCol="0" anchor="t" anchorCtr="0"/>
          <a:lstStyle/>
          <a:p>
            <a:r>
              <a:rPr lang="en-GB" dirty="0" smtClean="0"/>
              <a:t>Increased </a:t>
            </a:r>
            <a:r>
              <a:rPr lang="en-GB" dirty="0"/>
              <a:t>Range</a:t>
            </a:r>
          </a:p>
          <a:p>
            <a:endParaRPr lang="en-GB" sz="1300" dirty="0" smtClean="0"/>
          </a:p>
          <a:p>
            <a:r>
              <a:rPr lang="en-GB" sz="1300" dirty="0" smtClean="0"/>
              <a:t>Sufficient </a:t>
            </a:r>
            <a:r>
              <a:rPr lang="en-GB" sz="1300" dirty="0"/>
              <a:t>range was needed to attack Japan. The B-29 could fly further, capable of intercontinental flight. The maximum range of the B-29 was 5,600 miles, dependent on bomb load. </a:t>
            </a:r>
          </a:p>
        </p:txBody>
      </p:sp>
      <p:sp>
        <p:nvSpPr>
          <p:cNvPr id="8" name="TextBox 7">
            <a:hlinkClick r:id="rId3" action="ppaction://hlinksldjump" highlightClick="1"/>
          </p:cNvPr>
          <p:cNvSpPr txBox="1"/>
          <p:nvPr/>
        </p:nvSpPr>
        <p:spPr>
          <a:xfrm>
            <a:off x="1166165" y="5760725"/>
            <a:ext cx="773944" cy="288147"/>
          </a:xfrm>
          <a:prstGeom prst="rect">
            <a:avLst/>
          </a:prstGeom>
          <a:solidFill>
            <a:schemeClr val="accent4">
              <a:alpha val="25000"/>
            </a:schemeClr>
          </a:solidFill>
        </p:spPr>
        <p:txBody>
          <a:bodyPr wrap="square" lIns="36000" tIns="36000" rIns="36000" bIns="36000" rtlCol="0" anchor="ctr">
            <a:spAutoFit/>
          </a:bodyPr>
          <a:lstStyle/>
          <a:p>
            <a:pPr algn="ctr"/>
            <a:r>
              <a:rPr lang="en-US" sz="1400" b="1" dirty="0" smtClean="0">
                <a:solidFill>
                  <a:schemeClr val="bg1"/>
                </a:solidFill>
              </a:rPr>
              <a:t>x close</a:t>
            </a:r>
            <a:endParaRPr lang="en-US" sz="1400" b="1" dirty="0">
              <a:solidFill>
                <a:schemeClr val="bg1"/>
              </a:solidFill>
            </a:endParaRPr>
          </a:p>
        </p:txBody>
      </p:sp>
    </p:spTree>
    <p:extLst>
      <p:ext uri="{BB962C8B-B14F-4D97-AF65-F5344CB8AC3E}">
        <p14:creationId xmlns:p14="http://schemas.microsoft.com/office/powerpoint/2010/main" val="235757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2" descr="G:\NILE\Digital Learning\STEM\Images\High Res images\FRE_011984.jpg"/>
          <p:cNvPicPr>
            <a:picLocks noGrp="1" noChangeAspect="1" noChangeArrowheads="1"/>
          </p:cNvPicPr>
          <p:nvPr>
            <p:ph type="pic" sz="quarter" idx="10"/>
          </p:nvPr>
        </p:nvPicPr>
        <p:blipFill>
          <a:blip r:embed="rId2" cstate="email">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marL="360000" indent="-360000"/>
            <a:r>
              <a:rPr lang="en-US" b="1" dirty="0">
                <a:solidFill>
                  <a:schemeClr val="accent2"/>
                </a:solidFill>
              </a:rPr>
              <a:t>4</a:t>
            </a:r>
            <a:r>
              <a:rPr lang="en-US" dirty="0"/>
              <a:t>	</a:t>
            </a:r>
            <a:r>
              <a:rPr lang="en-GB" dirty="0"/>
              <a:t>How was the B-29 designed to fly further, higher and carry more weight?</a:t>
            </a:r>
            <a:endParaRPr lang="en-US" dirty="0"/>
          </a:p>
        </p:txBody>
      </p:sp>
      <p:sp>
        <p:nvSpPr>
          <p:cNvPr id="7" name="Rectangle 3"/>
          <p:cNvSpPr/>
          <p:nvPr/>
        </p:nvSpPr>
        <p:spPr>
          <a:xfrm>
            <a:off x="804888" y="1548500"/>
            <a:ext cx="2951566" cy="4687200"/>
          </a:xfrm>
          <a:custGeom>
            <a:avLst/>
            <a:gdLst>
              <a:gd name="connsiteX0" fmla="*/ 0 w 4896584"/>
              <a:gd name="connsiteY0" fmla="*/ 0 h 3516369"/>
              <a:gd name="connsiteX1" fmla="*/ 4896584 w 4896584"/>
              <a:gd name="connsiteY1" fmla="*/ 0 h 3516369"/>
              <a:gd name="connsiteX2" fmla="*/ 4896584 w 4896584"/>
              <a:gd name="connsiteY2" fmla="*/ 3516369 h 3516369"/>
              <a:gd name="connsiteX3" fmla="*/ 0 w 4896584"/>
              <a:gd name="connsiteY3" fmla="*/ 3516369 h 3516369"/>
              <a:gd name="connsiteX4" fmla="*/ 0 w 4896584"/>
              <a:gd name="connsiteY4" fmla="*/ 0 h 3516369"/>
              <a:gd name="connsiteX0" fmla="*/ 0 w 4896584"/>
              <a:gd name="connsiteY0" fmla="*/ 0 h 4651833"/>
              <a:gd name="connsiteX1" fmla="*/ 4896584 w 4896584"/>
              <a:gd name="connsiteY1" fmla="*/ 0 h 4651833"/>
              <a:gd name="connsiteX2" fmla="*/ 4896584 w 4896584"/>
              <a:gd name="connsiteY2" fmla="*/ 3516369 h 4651833"/>
              <a:gd name="connsiteX3" fmla="*/ 1477107 w 4896584"/>
              <a:gd name="connsiteY3" fmla="*/ 4651833 h 4651833"/>
              <a:gd name="connsiteX4" fmla="*/ 0 w 4896584"/>
              <a:gd name="connsiteY4" fmla="*/ 0 h 4651833"/>
              <a:gd name="connsiteX0" fmla="*/ 2401557 w 7298141"/>
              <a:gd name="connsiteY0" fmla="*/ 0 h 4681978"/>
              <a:gd name="connsiteX1" fmla="*/ 7298141 w 7298141"/>
              <a:gd name="connsiteY1" fmla="*/ 0 h 4681978"/>
              <a:gd name="connsiteX2" fmla="*/ 7298141 w 7298141"/>
              <a:gd name="connsiteY2" fmla="*/ 3516369 h 4681978"/>
              <a:gd name="connsiteX3" fmla="*/ 0 w 7298141"/>
              <a:gd name="connsiteY3" fmla="*/ 4681978 h 4681978"/>
              <a:gd name="connsiteX4" fmla="*/ 2401557 w 7298141"/>
              <a:gd name="connsiteY4" fmla="*/ 0 h 4681978"/>
              <a:gd name="connsiteX0" fmla="*/ 0 w 7308188"/>
              <a:gd name="connsiteY0" fmla="*/ 0 h 4692026"/>
              <a:gd name="connsiteX1" fmla="*/ 7308188 w 7308188"/>
              <a:gd name="connsiteY1" fmla="*/ 10048 h 4692026"/>
              <a:gd name="connsiteX2" fmla="*/ 7308188 w 7308188"/>
              <a:gd name="connsiteY2" fmla="*/ 3526417 h 4692026"/>
              <a:gd name="connsiteX3" fmla="*/ 10047 w 7308188"/>
              <a:gd name="connsiteY3" fmla="*/ 4692026 h 4692026"/>
              <a:gd name="connsiteX4" fmla="*/ 0 w 7308188"/>
              <a:gd name="connsiteY4" fmla="*/ 0 h 4692026"/>
              <a:gd name="connsiteX0" fmla="*/ 0 w 7308188"/>
              <a:gd name="connsiteY0" fmla="*/ 0 h 4692026"/>
              <a:gd name="connsiteX1" fmla="*/ 7308188 w 7308188"/>
              <a:gd name="connsiteY1" fmla="*/ 10048 h 4692026"/>
              <a:gd name="connsiteX2" fmla="*/ 5097550 w 7308188"/>
              <a:gd name="connsiteY2" fmla="*/ 4681977 h 4692026"/>
              <a:gd name="connsiteX3" fmla="*/ 10047 w 7308188"/>
              <a:gd name="connsiteY3" fmla="*/ 4692026 h 4692026"/>
              <a:gd name="connsiteX4" fmla="*/ 0 w 7308188"/>
              <a:gd name="connsiteY4" fmla="*/ 0 h 4692026"/>
              <a:gd name="connsiteX0" fmla="*/ 0 w 5097550"/>
              <a:gd name="connsiteY0" fmla="*/ 0 h 4692026"/>
              <a:gd name="connsiteX1" fmla="*/ 3349137 w 5097550"/>
              <a:gd name="connsiteY1" fmla="*/ 0 h 4692026"/>
              <a:gd name="connsiteX2" fmla="*/ 5097550 w 5097550"/>
              <a:gd name="connsiteY2" fmla="*/ 4681977 h 4692026"/>
              <a:gd name="connsiteX3" fmla="*/ 10047 w 5097550"/>
              <a:gd name="connsiteY3" fmla="*/ 4692026 h 4692026"/>
              <a:gd name="connsiteX4" fmla="*/ 0 w 5097550"/>
              <a:gd name="connsiteY4" fmla="*/ 0 h 4692026"/>
              <a:gd name="connsiteX0" fmla="*/ 0 w 5097550"/>
              <a:gd name="connsiteY0" fmla="*/ 0 h 4692026"/>
              <a:gd name="connsiteX1" fmla="*/ 4883647 w 5097550"/>
              <a:gd name="connsiteY1" fmla="*/ 0 h 4692026"/>
              <a:gd name="connsiteX2" fmla="*/ 5097550 w 5097550"/>
              <a:gd name="connsiteY2" fmla="*/ 4681977 h 4692026"/>
              <a:gd name="connsiteX3" fmla="*/ 10047 w 5097550"/>
              <a:gd name="connsiteY3" fmla="*/ 4692026 h 4692026"/>
              <a:gd name="connsiteX4" fmla="*/ 0 w 5097550"/>
              <a:gd name="connsiteY4" fmla="*/ 0 h 4692026"/>
              <a:gd name="connsiteX0" fmla="*/ 0 w 4883647"/>
              <a:gd name="connsiteY0" fmla="*/ 0 h 4692487"/>
              <a:gd name="connsiteX1" fmla="*/ 4883647 w 4883647"/>
              <a:gd name="connsiteY1" fmla="*/ 0 h 4692487"/>
              <a:gd name="connsiteX2" fmla="*/ 2575067 w 4883647"/>
              <a:gd name="connsiteY2" fmla="*/ 4692487 h 4692487"/>
              <a:gd name="connsiteX3" fmla="*/ 10047 w 4883647"/>
              <a:gd name="connsiteY3" fmla="*/ 4692026 h 4692487"/>
              <a:gd name="connsiteX4" fmla="*/ 0 w 4883647"/>
              <a:gd name="connsiteY4" fmla="*/ 0 h 469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647" h="4692487">
                <a:moveTo>
                  <a:pt x="0" y="0"/>
                </a:moveTo>
                <a:lnTo>
                  <a:pt x="4883647" y="0"/>
                </a:lnTo>
                <a:lnTo>
                  <a:pt x="2575067" y="4692487"/>
                </a:lnTo>
                <a:lnTo>
                  <a:pt x="10047" y="4692026"/>
                </a:lnTo>
                <a:lnTo>
                  <a:pt x="0" y="0"/>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360000" tIns="360000" rIns="1260000" bIns="360000" rtlCol="0" anchor="t" anchorCtr="0"/>
          <a:lstStyle/>
          <a:p>
            <a:r>
              <a:rPr lang="en-GB" dirty="0" smtClean="0"/>
              <a:t>Weight </a:t>
            </a:r>
            <a:r>
              <a:rPr lang="en-GB" dirty="0"/>
              <a:t>Reduction: Camouflage</a:t>
            </a:r>
          </a:p>
          <a:p>
            <a:endParaRPr lang="en-GB" sz="1300" dirty="0" smtClean="0"/>
          </a:p>
          <a:p>
            <a:r>
              <a:rPr lang="en-GB" sz="1300" dirty="0" smtClean="0"/>
              <a:t>B-29s </a:t>
            </a:r>
            <a:r>
              <a:rPr lang="en-GB" sz="1300" dirty="0"/>
              <a:t>were not generally painted  as the weight of paint would reduce the range and when flying at high altitudes, camouflage made no difference as to whether an aircraft could be seen or not.</a:t>
            </a:r>
          </a:p>
          <a:p>
            <a:r>
              <a:rPr lang="en-GB" sz="900" dirty="0">
                <a:latin typeface="Arial" charset="0"/>
                <a:cs typeface="Arial" charset="0"/>
                <a:sym typeface="Arial" charset="0"/>
              </a:rPr>
              <a:t>© IWM (FRE 11984</a:t>
            </a:r>
            <a:r>
              <a:rPr lang="en-GB" sz="900" dirty="0" smtClean="0">
                <a:latin typeface="Arial" charset="0"/>
                <a:cs typeface="Arial" charset="0"/>
                <a:sym typeface="Arial" charset="0"/>
              </a:rPr>
              <a:t>)</a:t>
            </a:r>
            <a:endParaRPr lang="en-GB" sz="900" dirty="0">
              <a:latin typeface="Arial" charset="0"/>
              <a:cs typeface="Arial" charset="0"/>
              <a:sym typeface="Arial" charset="0"/>
            </a:endParaRPr>
          </a:p>
        </p:txBody>
      </p:sp>
      <p:sp>
        <p:nvSpPr>
          <p:cNvPr id="10" name="TextBox 9">
            <a:hlinkClick r:id="rId3" action="ppaction://hlinksldjump" highlightClick="1"/>
          </p:cNvPr>
          <p:cNvSpPr txBox="1"/>
          <p:nvPr/>
        </p:nvSpPr>
        <p:spPr>
          <a:xfrm>
            <a:off x="1156140" y="5760725"/>
            <a:ext cx="851338" cy="288147"/>
          </a:xfrm>
          <a:prstGeom prst="rect">
            <a:avLst/>
          </a:prstGeom>
          <a:solidFill>
            <a:schemeClr val="accent4">
              <a:alpha val="25000"/>
            </a:schemeClr>
          </a:solidFill>
        </p:spPr>
        <p:txBody>
          <a:bodyPr wrap="square" lIns="36000" tIns="36000" rIns="36000" bIns="36000" rtlCol="0" anchor="ctr">
            <a:spAutoFit/>
          </a:bodyPr>
          <a:lstStyle/>
          <a:p>
            <a:pPr algn="ctr"/>
            <a:r>
              <a:rPr lang="en-US" sz="1400" b="1" dirty="0" smtClean="0">
                <a:solidFill>
                  <a:schemeClr val="bg1"/>
                </a:solidFill>
              </a:rPr>
              <a:t>x close</a:t>
            </a:r>
            <a:endParaRPr lang="en-US" sz="1400" b="1" dirty="0">
              <a:solidFill>
                <a:schemeClr val="bg1"/>
              </a:solidFill>
            </a:endParaRPr>
          </a:p>
        </p:txBody>
      </p:sp>
    </p:spTree>
    <p:extLst>
      <p:ext uri="{BB962C8B-B14F-4D97-AF65-F5344CB8AC3E}">
        <p14:creationId xmlns:p14="http://schemas.microsoft.com/office/powerpoint/2010/main" val="1701345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127000" indent="0">
              <a:buNone/>
              <a:defRPr/>
            </a:pPr>
            <a:r>
              <a:rPr lang="en-GB" dirty="0"/>
              <a:t>This resource (including images, letters, </a:t>
            </a:r>
            <a:r>
              <a:rPr lang="en-GB" dirty="0" smtClean="0"/>
              <a:t>video, sound </a:t>
            </a:r>
            <a:r>
              <a:rPr lang="en-GB" dirty="0"/>
              <a:t>and information) is provided for non-commercial educational purposes only</a:t>
            </a:r>
            <a:br>
              <a:rPr lang="en-GB" dirty="0"/>
            </a:br>
            <a:endParaRPr lang="en-GB" dirty="0"/>
          </a:p>
          <a:p>
            <a:pPr marL="127000" indent="0">
              <a:buNone/>
              <a:defRPr/>
            </a:pPr>
            <a:r>
              <a:rPr lang="en-GB" b="1" dirty="0"/>
              <a:t>You can:</a:t>
            </a:r>
            <a:endParaRPr lang="en-GB" dirty="0"/>
          </a:p>
          <a:p>
            <a:pPr marL="285750" indent="-285750">
              <a:buFont typeface="Arial" pitchFamily="34" charset="0"/>
              <a:buChar char="•"/>
              <a:defRPr/>
            </a:pPr>
            <a:r>
              <a:rPr lang="en-GB" dirty="0"/>
              <a:t>You are free to copy and repurpose this resource for use within your classroom and share with other teachers.</a:t>
            </a:r>
          </a:p>
          <a:p>
            <a:pPr marL="285750" indent="-285750">
              <a:buFont typeface="Arial" pitchFamily="34" charset="0"/>
              <a:buChar char="•"/>
              <a:defRPr/>
            </a:pPr>
            <a:r>
              <a:rPr lang="en-GB" dirty="0"/>
              <a:t>You can print the images out up to A4 size if you wish to use hard copies with your class.</a:t>
            </a:r>
            <a:br>
              <a:rPr lang="en-GB" dirty="0"/>
            </a:br>
            <a:endParaRPr lang="en-GB" dirty="0"/>
          </a:p>
          <a:p>
            <a:pPr marL="127000" indent="0">
              <a:buNone/>
              <a:defRPr/>
            </a:pPr>
            <a:r>
              <a:rPr lang="en-GB" b="1" dirty="0"/>
              <a:t>You must:</a:t>
            </a:r>
            <a:endParaRPr lang="en-GB" dirty="0"/>
          </a:p>
          <a:p>
            <a:pPr marL="285750" indent="-285750">
              <a:buFont typeface="Arial" pitchFamily="34" charset="0"/>
              <a:buChar char="•"/>
              <a:defRPr/>
            </a:pPr>
            <a:r>
              <a:rPr lang="en-GB" dirty="0"/>
              <a:t>Include attribution statement wherever the image is used. For example, © IWM (</a:t>
            </a:r>
            <a:r>
              <a:rPr lang="en-GB" dirty="0" err="1"/>
              <a:t>Art.IWM</a:t>
            </a:r>
            <a:r>
              <a:rPr lang="en-GB" dirty="0"/>
              <a:t> ART 1179).</a:t>
            </a:r>
          </a:p>
          <a:p>
            <a:pPr marL="285750" indent="-285750">
              <a:buFont typeface="Arial" pitchFamily="34" charset="0"/>
              <a:buChar char="•"/>
              <a:defRPr/>
            </a:pPr>
            <a:r>
              <a:rPr lang="en-GB" dirty="0"/>
              <a:t>By downloading this resource you agree to these terms of use under IWM’s Non Commercial Licence:  </a:t>
            </a:r>
            <a:r>
              <a:rPr lang="en-GB" u="sng" dirty="0">
                <a:hlinkClick r:id="rId2"/>
              </a:rPr>
              <a:t>http://www.iwm.org.uk/corporate/privacy-copyright/licence</a:t>
            </a:r>
            <a:endParaRPr lang="en-GB" dirty="0"/>
          </a:p>
          <a:p>
            <a:pPr>
              <a:defRPr/>
            </a:pPr>
            <a:endParaRPr lang="en-GB" sz="1400" dirty="0"/>
          </a:p>
          <a:p>
            <a:pPr>
              <a:defRPr/>
            </a:pPr>
            <a:endParaRPr lang="en-GB" sz="1400" dirty="0"/>
          </a:p>
          <a:p>
            <a:endParaRPr lang="en-GB" dirty="0"/>
          </a:p>
        </p:txBody>
      </p:sp>
      <p:sp>
        <p:nvSpPr>
          <p:cNvPr id="3" name="Title 2"/>
          <p:cNvSpPr>
            <a:spLocks noGrp="1"/>
          </p:cNvSpPr>
          <p:nvPr>
            <p:ph type="title"/>
          </p:nvPr>
        </p:nvSpPr>
        <p:spPr/>
        <p:txBody>
          <a:bodyPr/>
          <a:lstStyle/>
          <a:p>
            <a:r>
              <a:rPr lang="en-GB" dirty="0">
                <a:latin typeface="Arial" charset="0"/>
                <a:cs typeface="Arial" charset="0"/>
              </a:rPr>
              <a:t>IWM Learning Resources:  Terms of Use</a:t>
            </a:r>
            <a:endParaRPr lang="en-GB" dirty="0"/>
          </a:p>
        </p:txBody>
      </p:sp>
    </p:spTree>
    <p:extLst>
      <p:ext uri="{BB962C8B-B14F-4D97-AF65-F5344CB8AC3E}">
        <p14:creationId xmlns:p14="http://schemas.microsoft.com/office/powerpoint/2010/main" val="38786365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2" descr="G:\NILE\Digital Learning\STEM\Images\New object photography B-29\IWM_SITE_DUX_001988.jpg"/>
          <p:cNvPicPr>
            <a:picLocks noGrp="1" noChangeAspect="1" noChangeArrowheads="1"/>
          </p:cNvPicPr>
          <p:nvPr>
            <p:ph type="pic" sz="quarter" idx="10"/>
          </p:nvPr>
        </p:nvPicPr>
        <p:blipFill>
          <a:blip r:embed="rId2" cstate="email">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marL="360000" indent="-360000"/>
            <a:r>
              <a:rPr lang="en-US" b="1" dirty="0">
                <a:solidFill>
                  <a:schemeClr val="accent2"/>
                </a:solidFill>
              </a:rPr>
              <a:t>4</a:t>
            </a:r>
            <a:r>
              <a:rPr lang="en-US" dirty="0"/>
              <a:t>	</a:t>
            </a:r>
            <a:r>
              <a:rPr lang="en-GB" dirty="0"/>
              <a:t>How was the B-29 designed to fly further, higher and carry more weight?</a:t>
            </a:r>
            <a:endParaRPr lang="en-US" dirty="0"/>
          </a:p>
        </p:txBody>
      </p:sp>
      <p:sp>
        <p:nvSpPr>
          <p:cNvPr id="7" name="Rectangle 3"/>
          <p:cNvSpPr/>
          <p:nvPr/>
        </p:nvSpPr>
        <p:spPr>
          <a:xfrm>
            <a:off x="804887" y="1549712"/>
            <a:ext cx="3927751" cy="4687200"/>
          </a:xfrm>
          <a:custGeom>
            <a:avLst/>
            <a:gdLst>
              <a:gd name="connsiteX0" fmla="*/ 0 w 4896584"/>
              <a:gd name="connsiteY0" fmla="*/ 0 h 3516369"/>
              <a:gd name="connsiteX1" fmla="*/ 4896584 w 4896584"/>
              <a:gd name="connsiteY1" fmla="*/ 0 h 3516369"/>
              <a:gd name="connsiteX2" fmla="*/ 4896584 w 4896584"/>
              <a:gd name="connsiteY2" fmla="*/ 3516369 h 3516369"/>
              <a:gd name="connsiteX3" fmla="*/ 0 w 4896584"/>
              <a:gd name="connsiteY3" fmla="*/ 3516369 h 3516369"/>
              <a:gd name="connsiteX4" fmla="*/ 0 w 4896584"/>
              <a:gd name="connsiteY4" fmla="*/ 0 h 3516369"/>
              <a:gd name="connsiteX0" fmla="*/ 0 w 4896584"/>
              <a:gd name="connsiteY0" fmla="*/ 0 h 4651833"/>
              <a:gd name="connsiteX1" fmla="*/ 4896584 w 4896584"/>
              <a:gd name="connsiteY1" fmla="*/ 0 h 4651833"/>
              <a:gd name="connsiteX2" fmla="*/ 4896584 w 4896584"/>
              <a:gd name="connsiteY2" fmla="*/ 3516369 h 4651833"/>
              <a:gd name="connsiteX3" fmla="*/ 1477107 w 4896584"/>
              <a:gd name="connsiteY3" fmla="*/ 4651833 h 4651833"/>
              <a:gd name="connsiteX4" fmla="*/ 0 w 4896584"/>
              <a:gd name="connsiteY4" fmla="*/ 0 h 4651833"/>
              <a:gd name="connsiteX0" fmla="*/ 2401557 w 7298141"/>
              <a:gd name="connsiteY0" fmla="*/ 0 h 4681978"/>
              <a:gd name="connsiteX1" fmla="*/ 7298141 w 7298141"/>
              <a:gd name="connsiteY1" fmla="*/ 0 h 4681978"/>
              <a:gd name="connsiteX2" fmla="*/ 7298141 w 7298141"/>
              <a:gd name="connsiteY2" fmla="*/ 3516369 h 4681978"/>
              <a:gd name="connsiteX3" fmla="*/ 0 w 7298141"/>
              <a:gd name="connsiteY3" fmla="*/ 4681978 h 4681978"/>
              <a:gd name="connsiteX4" fmla="*/ 2401557 w 7298141"/>
              <a:gd name="connsiteY4" fmla="*/ 0 h 4681978"/>
              <a:gd name="connsiteX0" fmla="*/ 0 w 7308188"/>
              <a:gd name="connsiteY0" fmla="*/ 0 h 4692026"/>
              <a:gd name="connsiteX1" fmla="*/ 7308188 w 7308188"/>
              <a:gd name="connsiteY1" fmla="*/ 10048 h 4692026"/>
              <a:gd name="connsiteX2" fmla="*/ 7308188 w 7308188"/>
              <a:gd name="connsiteY2" fmla="*/ 3526417 h 4692026"/>
              <a:gd name="connsiteX3" fmla="*/ 10047 w 7308188"/>
              <a:gd name="connsiteY3" fmla="*/ 4692026 h 4692026"/>
              <a:gd name="connsiteX4" fmla="*/ 0 w 7308188"/>
              <a:gd name="connsiteY4" fmla="*/ 0 h 4692026"/>
              <a:gd name="connsiteX0" fmla="*/ 0 w 7308188"/>
              <a:gd name="connsiteY0" fmla="*/ 0 h 4692026"/>
              <a:gd name="connsiteX1" fmla="*/ 7308188 w 7308188"/>
              <a:gd name="connsiteY1" fmla="*/ 10048 h 4692026"/>
              <a:gd name="connsiteX2" fmla="*/ 5097550 w 7308188"/>
              <a:gd name="connsiteY2" fmla="*/ 4681977 h 4692026"/>
              <a:gd name="connsiteX3" fmla="*/ 10047 w 7308188"/>
              <a:gd name="connsiteY3" fmla="*/ 4692026 h 4692026"/>
              <a:gd name="connsiteX4" fmla="*/ 0 w 7308188"/>
              <a:gd name="connsiteY4" fmla="*/ 0 h 4692026"/>
              <a:gd name="connsiteX0" fmla="*/ 0 w 5097550"/>
              <a:gd name="connsiteY0" fmla="*/ 0 h 4692026"/>
              <a:gd name="connsiteX1" fmla="*/ 3349137 w 5097550"/>
              <a:gd name="connsiteY1" fmla="*/ 0 h 4692026"/>
              <a:gd name="connsiteX2" fmla="*/ 5097550 w 5097550"/>
              <a:gd name="connsiteY2" fmla="*/ 4681977 h 4692026"/>
              <a:gd name="connsiteX3" fmla="*/ 10047 w 5097550"/>
              <a:gd name="connsiteY3" fmla="*/ 4692026 h 4692026"/>
              <a:gd name="connsiteX4" fmla="*/ 0 w 5097550"/>
              <a:gd name="connsiteY4" fmla="*/ 0 h 4692026"/>
              <a:gd name="connsiteX0" fmla="*/ 0 w 5097550"/>
              <a:gd name="connsiteY0" fmla="*/ 0 h 4692026"/>
              <a:gd name="connsiteX1" fmla="*/ 4883647 w 5097550"/>
              <a:gd name="connsiteY1" fmla="*/ 0 h 4692026"/>
              <a:gd name="connsiteX2" fmla="*/ 5097550 w 5097550"/>
              <a:gd name="connsiteY2" fmla="*/ 4681977 h 4692026"/>
              <a:gd name="connsiteX3" fmla="*/ 10047 w 5097550"/>
              <a:gd name="connsiteY3" fmla="*/ 4692026 h 4692026"/>
              <a:gd name="connsiteX4" fmla="*/ 0 w 5097550"/>
              <a:gd name="connsiteY4" fmla="*/ 0 h 4692026"/>
              <a:gd name="connsiteX0" fmla="*/ 0 w 4883647"/>
              <a:gd name="connsiteY0" fmla="*/ 0 h 4692487"/>
              <a:gd name="connsiteX1" fmla="*/ 4883647 w 4883647"/>
              <a:gd name="connsiteY1" fmla="*/ 0 h 4692487"/>
              <a:gd name="connsiteX2" fmla="*/ 2575067 w 4883647"/>
              <a:gd name="connsiteY2" fmla="*/ 4692487 h 4692487"/>
              <a:gd name="connsiteX3" fmla="*/ 10047 w 4883647"/>
              <a:gd name="connsiteY3" fmla="*/ 4692026 h 4692487"/>
              <a:gd name="connsiteX4" fmla="*/ 0 w 4883647"/>
              <a:gd name="connsiteY4" fmla="*/ 0 h 469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647" h="4692487">
                <a:moveTo>
                  <a:pt x="0" y="0"/>
                </a:moveTo>
                <a:lnTo>
                  <a:pt x="4883647" y="0"/>
                </a:lnTo>
                <a:lnTo>
                  <a:pt x="2575067" y="4692487"/>
                </a:lnTo>
                <a:lnTo>
                  <a:pt x="10047" y="4692026"/>
                </a:lnTo>
                <a:lnTo>
                  <a:pt x="0" y="0"/>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360000" tIns="360000" rIns="1368000" bIns="360000" rtlCol="0" anchor="t" anchorCtr="0"/>
          <a:lstStyle/>
          <a:p>
            <a:r>
              <a:rPr lang="en-GB" dirty="0" smtClean="0"/>
              <a:t>Using </a:t>
            </a:r>
            <a:r>
              <a:rPr lang="en-GB" dirty="0"/>
              <a:t>guns at higher altitudes</a:t>
            </a:r>
          </a:p>
          <a:p>
            <a:endParaRPr lang="en-GB" sz="1300" dirty="0" smtClean="0"/>
          </a:p>
          <a:p>
            <a:r>
              <a:rPr lang="en-GB" sz="1300" dirty="0" smtClean="0"/>
              <a:t>Traditional </a:t>
            </a:r>
            <a:r>
              <a:rPr lang="en-GB" sz="1300" dirty="0"/>
              <a:t>manned turrets were not suitable for the high altitude, so a system of remote–control guns </a:t>
            </a:r>
            <a:r>
              <a:rPr lang="en-GB" sz="1300" dirty="0" smtClean="0"/>
              <a:t>was </a:t>
            </a:r>
            <a:r>
              <a:rPr lang="en-GB" sz="1300" dirty="0"/>
              <a:t>introduced. Four turrets, each with two </a:t>
            </a:r>
            <a:r>
              <a:rPr lang="en-GB" sz="1300" dirty="0" smtClean="0"/>
              <a:t>machine </a:t>
            </a:r>
            <a:r>
              <a:rPr lang="en-GB" sz="1300" dirty="0"/>
              <a:t>guns, were controlled from sighting </a:t>
            </a:r>
            <a:r>
              <a:rPr lang="en-GB" sz="1300" dirty="0" smtClean="0"/>
              <a:t>stations </a:t>
            </a:r>
            <a:r>
              <a:rPr lang="en-GB" sz="1300" dirty="0"/>
              <a:t>inside </a:t>
            </a:r>
            <a:r>
              <a:rPr lang="en-GB" sz="1300" dirty="0" smtClean="0"/>
              <a:t>the pressurised </a:t>
            </a:r>
            <a:r>
              <a:rPr lang="en-GB" sz="1300" dirty="0"/>
              <a:t>crew </a:t>
            </a:r>
            <a:r>
              <a:rPr lang="en-GB" sz="1300" dirty="0" smtClean="0"/>
              <a:t>compartments</a:t>
            </a:r>
            <a:r>
              <a:rPr lang="en-GB" sz="1300" dirty="0"/>
              <a:t>, reducing the need for airtight </a:t>
            </a:r>
            <a:r>
              <a:rPr lang="en-GB" sz="1300" dirty="0" smtClean="0"/>
              <a:t>areas </a:t>
            </a:r>
            <a:r>
              <a:rPr lang="en-GB" sz="1300" dirty="0"/>
              <a:t>on board.</a:t>
            </a:r>
          </a:p>
          <a:p>
            <a:r>
              <a:rPr lang="en-GB" sz="900" dirty="0">
                <a:cs typeface="Arial" charset="0"/>
                <a:sym typeface="Arial" charset="0"/>
              </a:rPr>
              <a:t>© IWM (IWM_SITE_DUX_001988)</a:t>
            </a:r>
          </a:p>
        </p:txBody>
      </p:sp>
      <p:sp>
        <p:nvSpPr>
          <p:cNvPr id="10" name="TextBox 9">
            <a:hlinkClick r:id="rId3" action="ppaction://hlinksldjump" highlightClick="1"/>
          </p:cNvPr>
          <p:cNvSpPr txBox="1"/>
          <p:nvPr/>
        </p:nvSpPr>
        <p:spPr>
          <a:xfrm>
            <a:off x="1156140" y="5760725"/>
            <a:ext cx="851338" cy="288147"/>
          </a:xfrm>
          <a:prstGeom prst="rect">
            <a:avLst/>
          </a:prstGeom>
          <a:solidFill>
            <a:schemeClr val="accent4">
              <a:alpha val="25000"/>
            </a:schemeClr>
          </a:solidFill>
        </p:spPr>
        <p:txBody>
          <a:bodyPr wrap="square" lIns="36000" tIns="36000" rIns="36000" bIns="36000" rtlCol="0" anchor="ctr">
            <a:spAutoFit/>
          </a:bodyPr>
          <a:lstStyle/>
          <a:p>
            <a:pPr algn="ctr"/>
            <a:r>
              <a:rPr lang="en-US" sz="1400" b="1" dirty="0" smtClean="0">
                <a:solidFill>
                  <a:schemeClr val="bg1"/>
                </a:solidFill>
              </a:rPr>
              <a:t>x close</a:t>
            </a:r>
            <a:endParaRPr lang="en-US" sz="1400" b="1" dirty="0">
              <a:solidFill>
                <a:schemeClr val="bg1"/>
              </a:solidFill>
            </a:endParaRPr>
          </a:p>
        </p:txBody>
      </p:sp>
    </p:spTree>
    <p:extLst>
      <p:ext uri="{BB962C8B-B14F-4D97-AF65-F5344CB8AC3E}">
        <p14:creationId xmlns:p14="http://schemas.microsoft.com/office/powerpoint/2010/main" val="2438265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2" descr="G:\NILE\Digital Learning\STEM\Illustrations\Final\04.jpg"/>
          <p:cNvPicPr>
            <a:picLocks noGrp="1" noChangeAspect="1" noChangeArrowheads="1"/>
          </p:cNvPicPr>
          <p:nvPr>
            <p:ph type="pic" sz="quarter" idx="10"/>
          </p:nvPr>
        </p:nvPicPr>
        <p:blipFill rotWithShape="1">
          <a:blip r:embed="rId2" cstate="email">
            <a:extLst>
              <a:ext uri="{28A0092B-C50C-407E-A947-70E740481C1C}">
                <a14:useLocalDpi xmlns:a14="http://schemas.microsoft.com/office/drawing/2010/main" val="0"/>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marL="360000" indent="-360000"/>
            <a:r>
              <a:rPr lang="en-US" b="1" dirty="0">
                <a:solidFill>
                  <a:schemeClr val="accent2"/>
                </a:solidFill>
              </a:rPr>
              <a:t>4</a:t>
            </a:r>
            <a:r>
              <a:rPr lang="en-US" dirty="0"/>
              <a:t>	</a:t>
            </a:r>
            <a:r>
              <a:rPr lang="en-GB" dirty="0"/>
              <a:t>How was the B-29 designed to fly further, higher and carry more weight?</a:t>
            </a:r>
            <a:endParaRPr lang="en-US" dirty="0"/>
          </a:p>
        </p:txBody>
      </p:sp>
      <p:sp>
        <p:nvSpPr>
          <p:cNvPr id="15" name="Rectangle 3"/>
          <p:cNvSpPr/>
          <p:nvPr/>
        </p:nvSpPr>
        <p:spPr>
          <a:xfrm>
            <a:off x="804887" y="1549712"/>
            <a:ext cx="7585951" cy="1230558"/>
          </a:xfrm>
          <a:custGeom>
            <a:avLst/>
            <a:gdLst>
              <a:gd name="connsiteX0" fmla="*/ 0 w 4896584"/>
              <a:gd name="connsiteY0" fmla="*/ 0 h 3516369"/>
              <a:gd name="connsiteX1" fmla="*/ 4896584 w 4896584"/>
              <a:gd name="connsiteY1" fmla="*/ 0 h 3516369"/>
              <a:gd name="connsiteX2" fmla="*/ 4896584 w 4896584"/>
              <a:gd name="connsiteY2" fmla="*/ 3516369 h 3516369"/>
              <a:gd name="connsiteX3" fmla="*/ 0 w 4896584"/>
              <a:gd name="connsiteY3" fmla="*/ 3516369 h 3516369"/>
              <a:gd name="connsiteX4" fmla="*/ 0 w 4896584"/>
              <a:gd name="connsiteY4" fmla="*/ 0 h 3516369"/>
              <a:gd name="connsiteX0" fmla="*/ 0 w 4896584"/>
              <a:gd name="connsiteY0" fmla="*/ 0 h 4651833"/>
              <a:gd name="connsiteX1" fmla="*/ 4896584 w 4896584"/>
              <a:gd name="connsiteY1" fmla="*/ 0 h 4651833"/>
              <a:gd name="connsiteX2" fmla="*/ 4896584 w 4896584"/>
              <a:gd name="connsiteY2" fmla="*/ 3516369 h 4651833"/>
              <a:gd name="connsiteX3" fmla="*/ 1477107 w 4896584"/>
              <a:gd name="connsiteY3" fmla="*/ 4651833 h 4651833"/>
              <a:gd name="connsiteX4" fmla="*/ 0 w 4896584"/>
              <a:gd name="connsiteY4" fmla="*/ 0 h 4651833"/>
              <a:gd name="connsiteX0" fmla="*/ 2401557 w 7298141"/>
              <a:gd name="connsiteY0" fmla="*/ 0 h 4681978"/>
              <a:gd name="connsiteX1" fmla="*/ 7298141 w 7298141"/>
              <a:gd name="connsiteY1" fmla="*/ 0 h 4681978"/>
              <a:gd name="connsiteX2" fmla="*/ 7298141 w 7298141"/>
              <a:gd name="connsiteY2" fmla="*/ 3516369 h 4681978"/>
              <a:gd name="connsiteX3" fmla="*/ 0 w 7298141"/>
              <a:gd name="connsiteY3" fmla="*/ 4681978 h 4681978"/>
              <a:gd name="connsiteX4" fmla="*/ 2401557 w 7298141"/>
              <a:gd name="connsiteY4" fmla="*/ 0 h 4681978"/>
              <a:gd name="connsiteX0" fmla="*/ 0 w 7308188"/>
              <a:gd name="connsiteY0" fmla="*/ 0 h 4692026"/>
              <a:gd name="connsiteX1" fmla="*/ 7308188 w 7308188"/>
              <a:gd name="connsiteY1" fmla="*/ 10048 h 4692026"/>
              <a:gd name="connsiteX2" fmla="*/ 7308188 w 7308188"/>
              <a:gd name="connsiteY2" fmla="*/ 3526417 h 4692026"/>
              <a:gd name="connsiteX3" fmla="*/ 10047 w 7308188"/>
              <a:gd name="connsiteY3" fmla="*/ 4692026 h 4692026"/>
              <a:gd name="connsiteX4" fmla="*/ 0 w 7308188"/>
              <a:gd name="connsiteY4" fmla="*/ 0 h 4692026"/>
              <a:gd name="connsiteX0" fmla="*/ 0 w 7308188"/>
              <a:gd name="connsiteY0" fmla="*/ 0 h 4692026"/>
              <a:gd name="connsiteX1" fmla="*/ 7308188 w 7308188"/>
              <a:gd name="connsiteY1" fmla="*/ 10048 h 4692026"/>
              <a:gd name="connsiteX2" fmla="*/ 5097550 w 7308188"/>
              <a:gd name="connsiteY2" fmla="*/ 4681977 h 4692026"/>
              <a:gd name="connsiteX3" fmla="*/ 10047 w 7308188"/>
              <a:gd name="connsiteY3" fmla="*/ 4692026 h 4692026"/>
              <a:gd name="connsiteX4" fmla="*/ 0 w 7308188"/>
              <a:gd name="connsiteY4" fmla="*/ 0 h 4692026"/>
              <a:gd name="connsiteX0" fmla="*/ 0 w 5097550"/>
              <a:gd name="connsiteY0" fmla="*/ 0 h 4692026"/>
              <a:gd name="connsiteX1" fmla="*/ 3349137 w 5097550"/>
              <a:gd name="connsiteY1" fmla="*/ 0 h 4692026"/>
              <a:gd name="connsiteX2" fmla="*/ 5097550 w 5097550"/>
              <a:gd name="connsiteY2" fmla="*/ 4681977 h 4692026"/>
              <a:gd name="connsiteX3" fmla="*/ 10047 w 5097550"/>
              <a:gd name="connsiteY3" fmla="*/ 4692026 h 4692026"/>
              <a:gd name="connsiteX4" fmla="*/ 0 w 5097550"/>
              <a:gd name="connsiteY4" fmla="*/ 0 h 4692026"/>
              <a:gd name="connsiteX0" fmla="*/ 0 w 5097550"/>
              <a:gd name="connsiteY0" fmla="*/ 0 h 4692026"/>
              <a:gd name="connsiteX1" fmla="*/ 4883647 w 5097550"/>
              <a:gd name="connsiteY1" fmla="*/ 0 h 4692026"/>
              <a:gd name="connsiteX2" fmla="*/ 5097550 w 5097550"/>
              <a:gd name="connsiteY2" fmla="*/ 4681977 h 4692026"/>
              <a:gd name="connsiteX3" fmla="*/ 10047 w 5097550"/>
              <a:gd name="connsiteY3" fmla="*/ 4692026 h 4692026"/>
              <a:gd name="connsiteX4" fmla="*/ 0 w 5097550"/>
              <a:gd name="connsiteY4" fmla="*/ 0 h 4692026"/>
              <a:gd name="connsiteX0" fmla="*/ 0 w 4883647"/>
              <a:gd name="connsiteY0" fmla="*/ 0 h 4692487"/>
              <a:gd name="connsiteX1" fmla="*/ 4883647 w 4883647"/>
              <a:gd name="connsiteY1" fmla="*/ 0 h 4692487"/>
              <a:gd name="connsiteX2" fmla="*/ 2575067 w 4883647"/>
              <a:gd name="connsiteY2" fmla="*/ 4692487 h 4692487"/>
              <a:gd name="connsiteX3" fmla="*/ 10047 w 4883647"/>
              <a:gd name="connsiteY3" fmla="*/ 4692026 h 4692487"/>
              <a:gd name="connsiteX4" fmla="*/ 0 w 4883647"/>
              <a:gd name="connsiteY4" fmla="*/ 0 h 4692487"/>
              <a:gd name="connsiteX0" fmla="*/ 0 w 4883647"/>
              <a:gd name="connsiteY0" fmla="*/ 0 h 4692026"/>
              <a:gd name="connsiteX1" fmla="*/ 4883647 w 4883647"/>
              <a:gd name="connsiteY1" fmla="*/ 0 h 4692026"/>
              <a:gd name="connsiteX2" fmla="*/ 4372891 w 4883647"/>
              <a:gd name="connsiteY2" fmla="*/ 4640684 h 4692026"/>
              <a:gd name="connsiteX3" fmla="*/ 10047 w 4883647"/>
              <a:gd name="connsiteY3" fmla="*/ 4692026 h 4692026"/>
              <a:gd name="connsiteX4" fmla="*/ 0 w 4883647"/>
              <a:gd name="connsiteY4" fmla="*/ 0 h 4692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647" h="4692026">
                <a:moveTo>
                  <a:pt x="0" y="0"/>
                </a:moveTo>
                <a:lnTo>
                  <a:pt x="4883647" y="0"/>
                </a:lnTo>
                <a:lnTo>
                  <a:pt x="4372891" y="4640684"/>
                </a:lnTo>
                <a:lnTo>
                  <a:pt x="10047" y="4692026"/>
                </a:lnTo>
                <a:lnTo>
                  <a:pt x="0" y="0"/>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252000" tIns="108000" rIns="684000" bIns="360000" rtlCol="0" anchor="t" anchorCtr="0"/>
          <a:lstStyle/>
          <a:p>
            <a:r>
              <a:rPr lang="en-GB" dirty="0"/>
              <a:t>Wings designed for take-off with more weight</a:t>
            </a:r>
          </a:p>
          <a:p>
            <a:r>
              <a:rPr lang="en-GB" sz="1300" dirty="0" smtClean="0"/>
              <a:t/>
            </a:r>
            <a:br>
              <a:rPr lang="en-GB" sz="1300" dirty="0" smtClean="0"/>
            </a:br>
            <a:r>
              <a:rPr lang="en-GB" sz="1300" dirty="0"/>
              <a:t>The B-29 was nearly three times as heavy as the B-17 on take-off. To help take-off, the wings were fitted with special Fowler-type flaps, to increase both lift and wing area during take-off and landing.</a:t>
            </a:r>
          </a:p>
        </p:txBody>
      </p:sp>
      <p:sp>
        <p:nvSpPr>
          <p:cNvPr id="9" name="TextBox 8">
            <a:hlinkClick r:id="rId3" action="ppaction://hlinksldjump" highlightClick="1"/>
          </p:cNvPr>
          <p:cNvSpPr txBox="1"/>
          <p:nvPr/>
        </p:nvSpPr>
        <p:spPr>
          <a:xfrm>
            <a:off x="6848774" y="1678786"/>
            <a:ext cx="851338" cy="288147"/>
          </a:xfrm>
          <a:prstGeom prst="rect">
            <a:avLst/>
          </a:prstGeom>
          <a:solidFill>
            <a:schemeClr val="accent4">
              <a:alpha val="25000"/>
            </a:schemeClr>
          </a:solidFill>
        </p:spPr>
        <p:txBody>
          <a:bodyPr wrap="square" lIns="36000" tIns="36000" rIns="36000" bIns="36000" rtlCol="0" anchor="ctr">
            <a:spAutoFit/>
          </a:bodyPr>
          <a:lstStyle/>
          <a:p>
            <a:pPr algn="ctr"/>
            <a:r>
              <a:rPr lang="en-US" sz="1400" b="1" dirty="0" smtClean="0">
                <a:solidFill>
                  <a:schemeClr val="bg1"/>
                </a:solidFill>
              </a:rPr>
              <a:t>x close</a:t>
            </a:r>
            <a:endParaRPr lang="en-US" sz="1400" b="1" dirty="0">
              <a:solidFill>
                <a:schemeClr val="bg1"/>
              </a:solidFill>
            </a:endParaRPr>
          </a:p>
        </p:txBody>
      </p:sp>
    </p:spTree>
    <p:extLst>
      <p:ext uri="{BB962C8B-B14F-4D97-AF65-F5344CB8AC3E}">
        <p14:creationId xmlns:p14="http://schemas.microsoft.com/office/powerpoint/2010/main" val="1802207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60000" indent="-360000"/>
            <a:r>
              <a:rPr lang="en-US" b="1" dirty="0">
                <a:solidFill>
                  <a:schemeClr val="accent2"/>
                </a:solidFill>
              </a:rPr>
              <a:t>5</a:t>
            </a:r>
            <a:r>
              <a:rPr lang="en-US" dirty="0"/>
              <a:t>	</a:t>
            </a:r>
            <a:r>
              <a:rPr lang="en-GB" dirty="0"/>
              <a:t>What new problems were faced when developing the B-29?</a:t>
            </a:r>
            <a:endParaRPr lang="en-US" dirty="0"/>
          </a:p>
        </p:txBody>
      </p:sp>
      <p:sp>
        <p:nvSpPr>
          <p:cNvPr id="12" name="TextBox 11"/>
          <p:cNvSpPr txBox="1"/>
          <p:nvPr/>
        </p:nvSpPr>
        <p:spPr>
          <a:xfrm>
            <a:off x="1031052" y="4249131"/>
            <a:ext cx="2101515" cy="738664"/>
          </a:xfrm>
          <a:prstGeom prst="rect">
            <a:avLst/>
          </a:prstGeom>
          <a:noFill/>
        </p:spPr>
        <p:txBody>
          <a:bodyPr wrap="square" lIns="0" tIns="0" rIns="0" bIns="0" rtlCol="0">
            <a:spAutoFit/>
          </a:bodyPr>
          <a:lstStyle/>
          <a:p>
            <a:pPr algn="ctr"/>
            <a:r>
              <a:rPr lang="en-GB" sz="1600" dirty="0">
                <a:solidFill>
                  <a:schemeClr val="bg1"/>
                </a:solidFill>
              </a:rPr>
              <a:t>What problems could result from enemy fire</a:t>
            </a:r>
            <a:br>
              <a:rPr lang="en-GB" sz="1600" dirty="0">
                <a:solidFill>
                  <a:schemeClr val="bg1"/>
                </a:solidFill>
              </a:rPr>
            </a:br>
            <a:r>
              <a:rPr lang="en-GB" sz="1600" dirty="0">
                <a:solidFill>
                  <a:schemeClr val="bg1"/>
                </a:solidFill>
              </a:rPr>
              <a:t>at high altitude?</a:t>
            </a:r>
            <a:endParaRPr lang="en-US" sz="1600" dirty="0">
              <a:solidFill>
                <a:schemeClr val="bg1"/>
              </a:solidFill>
            </a:endParaRPr>
          </a:p>
        </p:txBody>
      </p:sp>
      <p:sp>
        <p:nvSpPr>
          <p:cNvPr id="13" name="TextBox 12"/>
          <p:cNvSpPr txBox="1"/>
          <p:nvPr/>
        </p:nvSpPr>
        <p:spPr>
          <a:xfrm>
            <a:off x="3536147" y="4249131"/>
            <a:ext cx="2101515" cy="738664"/>
          </a:xfrm>
          <a:prstGeom prst="rect">
            <a:avLst/>
          </a:prstGeom>
          <a:noFill/>
        </p:spPr>
        <p:txBody>
          <a:bodyPr wrap="square" lIns="0" tIns="0" rIns="0" bIns="0" rtlCol="0">
            <a:spAutoFit/>
          </a:bodyPr>
          <a:lstStyle/>
          <a:p>
            <a:pPr algn="ctr"/>
            <a:r>
              <a:rPr lang="en-GB" sz="1600" dirty="0">
                <a:solidFill>
                  <a:schemeClr val="bg1"/>
                </a:solidFill>
              </a:rPr>
              <a:t>What changes were needed to create the</a:t>
            </a:r>
            <a:br>
              <a:rPr lang="en-GB" sz="1600" dirty="0">
                <a:solidFill>
                  <a:schemeClr val="bg1"/>
                </a:solidFill>
              </a:rPr>
            </a:br>
            <a:r>
              <a:rPr lang="en-GB" sz="1600" dirty="0">
                <a:solidFill>
                  <a:schemeClr val="bg1"/>
                </a:solidFill>
              </a:rPr>
              <a:t>lift needed for take-off?</a:t>
            </a:r>
            <a:endParaRPr lang="en-US" sz="1600" dirty="0">
              <a:solidFill>
                <a:schemeClr val="bg1"/>
              </a:solidFill>
            </a:endParaRPr>
          </a:p>
        </p:txBody>
      </p:sp>
      <p:sp>
        <p:nvSpPr>
          <p:cNvPr id="14" name="TextBox 13"/>
          <p:cNvSpPr txBox="1"/>
          <p:nvPr/>
        </p:nvSpPr>
        <p:spPr>
          <a:xfrm>
            <a:off x="6056147" y="4249131"/>
            <a:ext cx="2101515" cy="738664"/>
          </a:xfrm>
          <a:prstGeom prst="rect">
            <a:avLst/>
          </a:prstGeom>
          <a:noFill/>
        </p:spPr>
        <p:txBody>
          <a:bodyPr wrap="square" lIns="0" tIns="0" rIns="0" bIns="0" rtlCol="0">
            <a:spAutoFit/>
          </a:bodyPr>
          <a:lstStyle/>
          <a:p>
            <a:pPr algn="ctr"/>
            <a:r>
              <a:rPr lang="en-GB" sz="1600" dirty="0">
                <a:solidFill>
                  <a:schemeClr val="bg1"/>
                </a:solidFill>
              </a:rPr>
              <a:t>How did making the </a:t>
            </a:r>
            <a:endParaRPr lang="en-GB" sz="1600" dirty="0" smtClean="0">
              <a:solidFill>
                <a:schemeClr val="bg1"/>
              </a:solidFill>
            </a:endParaRPr>
          </a:p>
          <a:p>
            <a:pPr algn="ctr"/>
            <a:r>
              <a:rPr lang="en-GB" sz="1600" dirty="0" smtClean="0">
                <a:solidFill>
                  <a:schemeClr val="bg1"/>
                </a:solidFill>
              </a:rPr>
              <a:t>B-29 </a:t>
            </a:r>
            <a:r>
              <a:rPr lang="en-GB" sz="1600" dirty="0">
                <a:solidFill>
                  <a:schemeClr val="bg1"/>
                </a:solidFill>
              </a:rPr>
              <a:t>impact aeroplane</a:t>
            </a:r>
            <a:br>
              <a:rPr lang="en-GB" sz="1600" dirty="0">
                <a:solidFill>
                  <a:schemeClr val="bg1"/>
                </a:solidFill>
              </a:rPr>
            </a:br>
            <a:r>
              <a:rPr lang="en-GB" sz="1600" dirty="0">
                <a:solidFill>
                  <a:schemeClr val="bg1"/>
                </a:solidFill>
              </a:rPr>
              <a:t>production?</a:t>
            </a:r>
            <a:endParaRPr lang="en-US" sz="1600" dirty="0">
              <a:solidFill>
                <a:schemeClr val="bg1"/>
              </a:solidFill>
            </a:endParaRPr>
          </a:p>
        </p:txBody>
      </p:sp>
      <p:sp>
        <p:nvSpPr>
          <p:cNvPr id="3" name="TextBox 2">
            <a:hlinkClick r:id="rId3" action="ppaction://hlinksldjump" highlightClick="1"/>
          </p:cNvPr>
          <p:cNvSpPr txBox="1"/>
          <p:nvPr/>
        </p:nvSpPr>
        <p:spPr>
          <a:xfrm>
            <a:off x="1454400" y="5027200"/>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Answer</a:t>
            </a:r>
            <a:endParaRPr lang="en-US" dirty="0"/>
          </a:p>
        </p:txBody>
      </p:sp>
      <p:sp>
        <p:nvSpPr>
          <p:cNvPr id="21" name="TextBox 20">
            <a:hlinkClick r:id="rId4" action="ppaction://hlinksldjump" highlightClick="1"/>
          </p:cNvPr>
          <p:cNvSpPr txBox="1"/>
          <p:nvPr/>
        </p:nvSpPr>
        <p:spPr>
          <a:xfrm>
            <a:off x="3974904" y="5039900"/>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Answer</a:t>
            </a:r>
            <a:endParaRPr lang="en-US" dirty="0"/>
          </a:p>
        </p:txBody>
      </p:sp>
      <p:sp>
        <p:nvSpPr>
          <p:cNvPr id="22" name="TextBox 21">
            <a:hlinkClick r:id="rId5" action="ppaction://hlinksldjump" highlightClick="1"/>
          </p:cNvPr>
          <p:cNvSpPr txBox="1"/>
          <p:nvPr/>
        </p:nvSpPr>
        <p:spPr>
          <a:xfrm>
            <a:off x="6517207" y="5027200"/>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Answer</a:t>
            </a:r>
            <a:endParaRPr lang="en-US" dirty="0"/>
          </a:p>
        </p:txBody>
      </p:sp>
      <p:pic>
        <p:nvPicPr>
          <p:cNvPr id="19" name="Picture 2" descr="G:\NILE\Digital Learning\STEM\Images\High Res images\FRE_011954.jpg"/>
          <p:cNvPicPr>
            <a:picLocks noGrp="1" noChangeAspect="1" noChangeArrowheads="1"/>
          </p:cNvPicPr>
          <p:nvPr>
            <p:ph type="pic" sz="quarter" idx="10"/>
          </p:nvPr>
        </p:nvPicPr>
        <p:blipFill rotWithShape="1">
          <a:blip r:embed="rId6" cstate="email">
            <a:extLst>
              <a:ext uri="{28A0092B-C50C-407E-A947-70E740481C1C}">
                <a14:useLocalDpi xmlns:a14="http://schemas.microsoft.com/office/drawing/2010/main" val="0"/>
              </a:ext>
            </a:extLst>
          </a:blip>
          <a:srcRect l="27756" r="27739" b="31957"/>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G:\NILE\Digital Learning\STEM\Images\High Res images\FRE_011926.jpg"/>
          <p:cNvPicPr>
            <a:picLocks noGrp="1" noChangeAspect="1" noChangeArrowheads="1"/>
          </p:cNvPicPr>
          <p:nvPr>
            <p:ph type="pic" sz="quarter" idx="11"/>
          </p:nvPr>
        </p:nvPicPr>
        <p:blipFill>
          <a:blip r:embed="rId7" cstate="email">
            <a:extLst>
              <a:ext uri="{28A0092B-C50C-407E-A947-70E740481C1C}">
                <a14:useLocalDpi xmlns:a14="http://schemas.microsoft.com/office/drawing/2010/main" val="0"/>
              </a:ext>
            </a:extLst>
          </a:blip>
          <a:srcRect l="11355" r="1135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G:\NILE\Digital Learning\STEM\Images\High Res images\HU_037603.jpg"/>
          <p:cNvPicPr>
            <a:picLocks noGrp="1" noChangeAspect="1" noChangeArrowheads="1"/>
          </p:cNvPicPr>
          <p:nvPr>
            <p:ph type="pic" sz="quarter" idx="12"/>
          </p:nvPr>
        </p:nvPicPr>
        <p:blipFill>
          <a:blip r:embed="rId8" cstate="email">
            <a:extLst>
              <a:ext uri="{28A0092B-C50C-407E-A947-70E740481C1C}">
                <a14:useLocalDpi xmlns:a14="http://schemas.microsoft.com/office/drawing/2010/main" val="0"/>
              </a:ext>
            </a:extLst>
          </a:blip>
          <a:srcRect l="3422" r="342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93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60000" indent="-360000"/>
            <a:r>
              <a:rPr lang="en-US" b="1" dirty="0">
                <a:solidFill>
                  <a:schemeClr val="accent2"/>
                </a:solidFill>
              </a:rPr>
              <a:t>5</a:t>
            </a:r>
            <a:r>
              <a:rPr lang="en-US" dirty="0"/>
              <a:t>	</a:t>
            </a:r>
            <a:r>
              <a:rPr lang="en-GB" dirty="0"/>
              <a:t>What new problems were faced when developing the B-29?</a:t>
            </a:r>
            <a:endParaRPr lang="en-US" dirty="0"/>
          </a:p>
        </p:txBody>
      </p:sp>
      <p:sp>
        <p:nvSpPr>
          <p:cNvPr id="13" name="TextBox 12"/>
          <p:cNvSpPr txBox="1"/>
          <p:nvPr/>
        </p:nvSpPr>
        <p:spPr>
          <a:xfrm>
            <a:off x="3536147" y="4248000"/>
            <a:ext cx="2101515" cy="738664"/>
          </a:xfrm>
          <a:prstGeom prst="rect">
            <a:avLst/>
          </a:prstGeom>
          <a:noFill/>
        </p:spPr>
        <p:txBody>
          <a:bodyPr wrap="square" lIns="0" tIns="0" rIns="0" bIns="0" rtlCol="0">
            <a:spAutoFit/>
          </a:bodyPr>
          <a:lstStyle/>
          <a:p>
            <a:pPr algn="ctr"/>
            <a:r>
              <a:rPr lang="en-GB" sz="1600" dirty="0">
                <a:solidFill>
                  <a:schemeClr val="bg1"/>
                </a:solidFill>
              </a:rPr>
              <a:t>What changes were needed to create the</a:t>
            </a:r>
            <a:br>
              <a:rPr lang="en-GB" sz="1600" dirty="0">
                <a:solidFill>
                  <a:schemeClr val="bg1"/>
                </a:solidFill>
              </a:rPr>
            </a:br>
            <a:r>
              <a:rPr lang="en-GB" sz="1600" dirty="0">
                <a:solidFill>
                  <a:schemeClr val="bg1"/>
                </a:solidFill>
              </a:rPr>
              <a:t>lift needed for take-off?</a:t>
            </a:r>
            <a:endParaRPr lang="en-US" sz="1600" dirty="0">
              <a:solidFill>
                <a:schemeClr val="bg1"/>
              </a:solidFill>
            </a:endParaRPr>
          </a:p>
        </p:txBody>
      </p:sp>
      <p:sp>
        <p:nvSpPr>
          <p:cNvPr id="14" name="TextBox 13"/>
          <p:cNvSpPr txBox="1"/>
          <p:nvPr/>
        </p:nvSpPr>
        <p:spPr>
          <a:xfrm>
            <a:off x="6056147" y="4248000"/>
            <a:ext cx="2101515" cy="738664"/>
          </a:xfrm>
          <a:prstGeom prst="rect">
            <a:avLst/>
          </a:prstGeom>
          <a:noFill/>
        </p:spPr>
        <p:txBody>
          <a:bodyPr wrap="square" lIns="0" tIns="0" rIns="0" bIns="0" rtlCol="0">
            <a:spAutoFit/>
          </a:bodyPr>
          <a:lstStyle/>
          <a:p>
            <a:pPr algn="ctr"/>
            <a:r>
              <a:rPr lang="en-GB" sz="1600" dirty="0">
                <a:solidFill>
                  <a:schemeClr val="bg1"/>
                </a:solidFill>
              </a:rPr>
              <a:t>How did making the </a:t>
            </a:r>
          </a:p>
          <a:p>
            <a:pPr algn="ctr"/>
            <a:r>
              <a:rPr lang="en-GB" sz="1600" dirty="0">
                <a:solidFill>
                  <a:schemeClr val="bg1"/>
                </a:solidFill>
              </a:rPr>
              <a:t>B-29 impact aeroplane</a:t>
            </a:r>
            <a:br>
              <a:rPr lang="en-GB" sz="1600" dirty="0">
                <a:solidFill>
                  <a:schemeClr val="bg1"/>
                </a:solidFill>
              </a:rPr>
            </a:br>
            <a:r>
              <a:rPr lang="en-GB" sz="1600" dirty="0">
                <a:solidFill>
                  <a:schemeClr val="bg1"/>
                </a:solidFill>
              </a:rPr>
              <a:t>production?</a:t>
            </a:r>
            <a:endParaRPr lang="en-US" sz="1600" dirty="0">
              <a:solidFill>
                <a:schemeClr val="bg1"/>
              </a:solidFill>
            </a:endParaRPr>
          </a:p>
        </p:txBody>
      </p:sp>
      <p:sp>
        <p:nvSpPr>
          <p:cNvPr id="15" name="TextBox 14"/>
          <p:cNvSpPr txBox="1"/>
          <p:nvPr/>
        </p:nvSpPr>
        <p:spPr>
          <a:xfrm>
            <a:off x="907954" y="3797390"/>
            <a:ext cx="2317902" cy="2139047"/>
          </a:xfrm>
          <a:prstGeom prst="rect">
            <a:avLst/>
          </a:prstGeom>
          <a:noFill/>
        </p:spPr>
        <p:txBody>
          <a:bodyPr wrap="square" lIns="0" tIns="0" rIns="0" bIns="0" rtlCol="0">
            <a:spAutoFit/>
          </a:bodyPr>
          <a:lstStyle/>
          <a:p>
            <a:r>
              <a:rPr lang="en-GB" sz="1300" dirty="0">
                <a:solidFill>
                  <a:schemeClr val="bg1"/>
                </a:solidFill>
              </a:rPr>
              <a:t>If the pressurised crew areas were damaged the temperature immediately dropped to minus 30 degrees. If crew were not strapped in, they could be sucked out of any hole in the body of the plane like Sergeant </a:t>
            </a:r>
            <a:r>
              <a:rPr lang="en-GB" sz="1300" dirty="0" err="1">
                <a:solidFill>
                  <a:schemeClr val="bg1"/>
                </a:solidFill>
              </a:rPr>
              <a:t>Krantz</a:t>
            </a:r>
            <a:r>
              <a:rPr lang="en-GB" sz="1300" dirty="0">
                <a:solidFill>
                  <a:schemeClr val="bg1"/>
                </a:solidFill>
              </a:rPr>
              <a:t> in this photo. He survived the ordeal, pulled back in by his straps.</a:t>
            </a:r>
          </a:p>
          <a:p>
            <a:r>
              <a:rPr lang="en-GB" sz="900" dirty="0">
                <a:solidFill>
                  <a:schemeClr val="bg1"/>
                </a:solidFill>
                <a:cs typeface="Arial" charset="0"/>
                <a:sym typeface="Arial" charset="0"/>
              </a:rPr>
              <a:t>© IWM (FRE 11954</a:t>
            </a:r>
            <a:r>
              <a:rPr lang="en-GB" sz="900" dirty="0" smtClean="0">
                <a:solidFill>
                  <a:schemeClr val="bg1"/>
                </a:solidFill>
                <a:cs typeface="Arial" charset="0"/>
                <a:sym typeface="Arial" charset="0"/>
              </a:rPr>
              <a:t>)</a:t>
            </a:r>
            <a:endParaRPr lang="en-GB" sz="900" dirty="0">
              <a:solidFill>
                <a:schemeClr val="bg1"/>
              </a:solidFill>
              <a:cs typeface="Arial" charset="0"/>
              <a:sym typeface="Arial" charset="0"/>
            </a:endParaRPr>
          </a:p>
        </p:txBody>
      </p:sp>
      <p:sp>
        <p:nvSpPr>
          <p:cNvPr id="17" name="TextBox 16">
            <a:hlinkClick r:id="rId2" action="ppaction://hlinksldjump" highlightClick="1"/>
          </p:cNvPr>
          <p:cNvSpPr txBox="1"/>
          <p:nvPr/>
        </p:nvSpPr>
        <p:spPr>
          <a:xfrm>
            <a:off x="7466643" y="6186912"/>
            <a:ext cx="900262" cy="330072"/>
          </a:xfrm>
          <a:prstGeom prst="rect">
            <a:avLst/>
          </a:prstGeom>
          <a:solidFill>
            <a:schemeClr val="accent2"/>
          </a:solidFill>
          <a:effectLst>
            <a:outerShdw blurRad="50800" dist="38100" dir="2700000" algn="tl" rotWithShape="0">
              <a:prstClr val="black">
                <a:alpha val="40000"/>
              </a:prstClr>
            </a:outerShdw>
          </a:effectLst>
        </p:spPr>
        <p:txBody>
          <a:bodyPr wrap="square" lIns="108000" tIns="72000" rIns="108000" bIns="72000" rtlCol="0">
            <a:spAutoFit/>
          </a:bodyPr>
          <a:lstStyle/>
          <a:p>
            <a:pPr algn="ctr"/>
            <a:r>
              <a:rPr lang="en-US" sz="1200" dirty="0" smtClean="0">
                <a:solidFill>
                  <a:schemeClr val="bg1"/>
                </a:solidFill>
              </a:rPr>
              <a:t>reset</a:t>
            </a:r>
            <a:endParaRPr lang="en-US" sz="1200" dirty="0">
              <a:solidFill>
                <a:schemeClr val="bg1"/>
              </a:solidFill>
            </a:endParaRPr>
          </a:p>
        </p:txBody>
      </p:sp>
      <p:sp>
        <p:nvSpPr>
          <p:cNvPr id="20" name="TextBox 19">
            <a:hlinkClick r:id="rId3" action="ppaction://hlinksldjump" highlightClick="1"/>
          </p:cNvPr>
          <p:cNvSpPr txBox="1"/>
          <p:nvPr/>
        </p:nvSpPr>
        <p:spPr>
          <a:xfrm>
            <a:off x="3974904" y="5046426"/>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Answer</a:t>
            </a:r>
            <a:endParaRPr lang="en-US" dirty="0"/>
          </a:p>
        </p:txBody>
      </p:sp>
      <p:sp>
        <p:nvSpPr>
          <p:cNvPr id="21" name="TextBox 20">
            <a:hlinkClick r:id="rId4" action="ppaction://hlinksldjump" highlightClick="1"/>
          </p:cNvPr>
          <p:cNvSpPr txBox="1"/>
          <p:nvPr/>
        </p:nvSpPr>
        <p:spPr>
          <a:xfrm>
            <a:off x="6517207" y="5046426"/>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Answer</a:t>
            </a:r>
            <a:endParaRPr lang="en-US" dirty="0"/>
          </a:p>
        </p:txBody>
      </p:sp>
      <p:pic>
        <p:nvPicPr>
          <p:cNvPr id="10" name="Picture Placeholder 9"/>
          <p:cNvPicPr>
            <a:picLocks noGrp="1" noChangeAspect="1"/>
          </p:cNvPicPr>
          <p:nvPr>
            <p:ph type="pic" sz="quarter" idx="10"/>
          </p:nvPr>
        </p:nvPicPr>
        <p:blipFill>
          <a:blip r:embed="rId5" cstate="email">
            <a:extLst>
              <a:ext uri="{28A0092B-C50C-407E-A947-70E740481C1C}">
                <a14:useLocalDpi xmlns:a14="http://schemas.microsoft.com/office/drawing/2010/main" val="0"/>
              </a:ext>
            </a:extLst>
          </a:blip>
          <a:srcRect l="141" r="141"/>
          <a:stretch>
            <a:fillRect/>
          </a:stretch>
        </p:blipFill>
        <p:spPr/>
      </p:pic>
      <p:pic>
        <p:nvPicPr>
          <p:cNvPr id="22" name="Picture 3" descr="G:\NILE\Digital Learning\STEM\Images\High Res images\FRE_011926.jpg"/>
          <p:cNvPicPr>
            <a:picLocks noGrp="1" noChangeAspect="1" noChangeArrowheads="1"/>
          </p:cNvPicPr>
          <p:nvPr>
            <p:ph type="pic" sz="quarter" idx="11"/>
          </p:nvPr>
        </p:nvPicPr>
        <p:blipFill>
          <a:blip r:embed="rId6" cstate="email">
            <a:extLst>
              <a:ext uri="{28A0092B-C50C-407E-A947-70E740481C1C}">
                <a14:useLocalDpi xmlns:a14="http://schemas.microsoft.com/office/drawing/2010/main" val="0"/>
              </a:ext>
            </a:extLst>
          </a:blip>
          <a:srcRect l="11355" r="1135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G:\NILE\Digital Learning\STEM\Images\High Res images\HU_037603.jpg"/>
          <p:cNvPicPr>
            <a:picLocks noGrp="1" noChangeAspect="1" noChangeArrowheads="1"/>
          </p:cNvPicPr>
          <p:nvPr>
            <p:ph type="pic" sz="quarter" idx="12"/>
          </p:nvPr>
        </p:nvPicPr>
        <p:blipFill>
          <a:blip r:embed="rId7" cstate="email">
            <a:extLst>
              <a:ext uri="{28A0092B-C50C-407E-A947-70E740481C1C}">
                <a14:useLocalDpi xmlns:a14="http://schemas.microsoft.com/office/drawing/2010/main" val="0"/>
              </a:ext>
            </a:extLst>
          </a:blip>
          <a:srcRect l="3422" r="342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804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60000" indent="-360000"/>
            <a:r>
              <a:rPr lang="en-US" b="1" dirty="0">
                <a:solidFill>
                  <a:schemeClr val="accent2"/>
                </a:solidFill>
              </a:rPr>
              <a:t>5</a:t>
            </a:r>
            <a:r>
              <a:rPr lang="en-US" dirty="0"/>
              <a:t>	</a:t>
            </a:r>
            <a:r>
              <a:rPr lang="en-GB" dirty="0"/>
              <a:t>What new problems were faced when developing the B-29?</a:t>
            </a:r>
            <a:endParaRPr lang="en-US" dirty="0"/>
          </a:p>
        </p:txBody>
      </p:sp>
      <p:sp>
        <p:nvSpPr>
          <p:cNvPr id="12" name="TextBox 11"/>
          <p:cNvSpPr txBox="1"/>
          <p:nvPr/>
        </p:nvSpPr>
        <p:spPr>
          <a:xfrm>
            <a:off x="1031052" y="4246656"/>
            <a:ext cx="2101515" cy="738664"/>
          </a:xfrm>
          <a:prstGeom prst="rect">
            <a:avLst/>
          </a:prstGeom>
          <a:noFill/>
        </p:spPr>
        <p:txBody>
          <a:bodyPr wrap="square" lIns="0" tIns="0" rIns="0" bIns="0" rtlCol="0">
            <a:spAutoFit/>
          </a:bodyPr>
          <a:lstStyle/>
          <a:p>
            <a:pPr algn="ctr"/>
            <a:r>
              <a:rPr lang="en-GB" sz="1600" dirty="0">
                <a:solidFill>
                  <a:schemeClr val="bg1"/>
                </a:solidFill>
              </a:rPr>
              <a:t>What problems could result from enemy fire</a:t>
            </a:r>
            <a:br>
              <a:rPr lang="en-GB" sz="1600" dirty="0">
                <a:solidFill>
                  <a:schemeClr val="bg1"/>
                </a:solidFill>
              </a:rPr>
            </a:br>
            <a:r>
              <a:rPr lang="en-GB" sz="1600" dirty="0">
                <a:solidFill>
                  <a:schemeClr val="bg1"/>
                </a:solidFill>
              </a:rPr>
              <a:t>at high altitude?</a:t>
            </a:r>
            <a:endParaRPr lang="en-US" sz="1600" dirty="0">
              <a:solidFill>
                <a:schemeClr val="bg1"/>
              </a:solidFill>
            </a:endParaRPr>
          </a:p>
        </p:txBody>
      </p:sp>
      <p:sp>
        <p:nvSpPr>
          <p:cNvPr id="14" name="TextBox 13"/>
          <p:cNvSpPr txBox="1"/>
          <p:nvPr/>
        </p:nvSpPr>
        <p:spPr>
          <a:xfrm>
            <a:off x="6056147" y="4246656"/>
            <a:ext cx="2101515" cy="738664"/>
          </a:xfrm>
          <a:prstGeom prst="rect">
            <a:avLst/>
          </a:prstGeom>
          <a:noFill/>
        </p:spPr>
        <p:txBody>
          <a:bodyPr wrap="square" lIns="0" tIns="0" rIns="0" bIns="0" rtlCol="0">
            <a:spAutoFit/>
          </a:bodyPr>
          <a:lstStyle/>
          <a:p>
            <a:pPr algn="ctr"/>
            <a:r>
              <a:rPr lang="en-GB" sz="1600" dirty="0">
                <a:solidFill>
                  <a:schemeClr val="bg1"/>
                </a:solidFill>
              </a:rPr>
              <a:t>How did making the </a:t>
            </a:r>
          </a:p>
          <a:p>
            <a:pPr algn="ctr"/>
            <a:r>
              <a:rPr lang="en-GB" sz="1600" dirty="0">
                <a:solidFill>
                  <a:schemeClr val="bg1"/>
                </a:solidFill>
              </a:rPr>
              <a:t>B-29 impact aeroplane</a:t>
            </a:r>
            <a:br>
              <a:rPr lang="en-GB" sz="1600" dirty="0">
                <a:solidFill>
                  <a:schemeClr val="bg1"/>
                </a:solidFill>
              </a:rPr>
            </a:br>
            <a:r>
              <a:rPr lang="en-GB" sz="1600" dirty="0">
                <a:solidFill>
                  <a:schemeClr val="bg1"/>
                </a:solidFill>
              </a:rPr>
              <a:t>production</a:t>
            </a:r>
            <a:r>
              <a:rPr lang="en-GB" sz="1600" dirty="0" smtClean="0">
                <a:solidFill>
                  <a:schemeClr val="bg1"/>
                </a:solidFill>
              </a:rPr>
              <a:t>?</a:t>
            </a:r>
          </a:p>
        </p:txBody>
      </p:sp>
      <p:sp>
        <p:nvSpPr>
          <p:cNvPr id="15" name="TextBox 14"/>
          <p:cNvSpPr txBox="1"/>
          <p:nvPr/>
        </p:nvSpPr>
        <p:spPr>
          <a:xfrm>
            <a:off x="3427954" y="4194746"/>
            <a:ext cx="2317902" cy="1538883"/>
          </a:xfrm>
          <a:prstGeom prst="rect">
            <a:avLst/>
          </a:prstGeom>
          <a:noFill/>
        </p:spPr>
        <p:txBody>
          <a:bodyPr wrap="square" lIns="0" tIns="0" rIns="0" bIns="0" rtlCol="0">
            <a:spAutoFit/>
          </a:bodyPr>
          <a:lstStyle/>
          <a:p>
            <a:r>
              <a:rPr lang="en-GB" sz="1300" dirty="0">
                <a:solidFill>
                  <a:schemeClr val="bg1"/>
                </a:solidFill>
              </a:rPr>
              <a:t>Due to the narrower wing and increased weight, the B-29 needed a longer runway to help generate the lift needed for take-off. </a:t>
            </a:r>
            <a:r>
              <a:rPr lang="en-US" sz="1300" dirty="0">
                <a:solidFill>
                  <a:schemeClr val="bg1"/>
                </a:solidFill>
              </a:rPr>
              <a:t>Fowler Flaps increased the wing area to create the extra lift required</a:t>
            </a:r>
            <a:r>
              <a:rPr lang="en-GB" sz="1300" dirty="0" smtClean="0">
                <a:solidFill>
                  <a:schemeClr val="bg1"/>
                </a:solidFill>
              </a:rPr>
              <a:t>.</a:t>
            </a:r>
            <a:endParaRPr lang="en-GB" sz="1300" dirty="0">
              <a:solidFill>
                <a:schemeClr val="bg1"/>
              </a:solidFill>
            </a:endParaRPr>
          </a:p>
          <a:p>
            <a:r>
              <a:rPr lang="en-GB" sz="900" dirty="0">
                <a:solidFill>
                  <a:schemeClr val="bg1"/>
                </a:solidFill>
                <a:cs typeface="Arial" charset="0"/>
                <a:sym typeface="Arial" charset="0"/>
              </a:rPr>
              <a:t>© IWM (FRE 11926</a:t>
            </a:r>
            <a:r>
              <a:rPr lang="en-GB" sz="900" dirty="0" smtClean="0">
                <a:solidFill>
                  <a:schemeClr val="bg1"/>
                </a:solidFill>
                <a:cs typeface="Arial" charset="0"/>
                <a:sym typeface="Arial" charset="0"/>
              </a:rPr>
              <a:t>)</a:t>
            </a:r>
            <a:endParaRPr lang="en-GB" sz="900" dirty="0">
              <a:solidFill>
                <a:schemeClr val="bg1"/>
              </a:solidFill>
              <a:cs typeface="Arial" charset="0"/>
              <a:sym typeface="Arial" charset="0"/>
            </a:endParaRPr>
          </a:p>
        </p:txBody>
      </p:sp>
      <p:sp>
        <p:nvSpPr>
          <p:cNvPr id="18" name="TextBox 17">
            <a:hlinkClick r:id="rId2" action="ppaction://hlinksldjump" highlightClick="1"/>
          </p:cNvPr>
          <p:cNvSpPr txBox="1"/>
          <p:nvPr/>
        </p:nvSpPr>
        <p:spPr>
          <a:xfrm>
            <a:off x="7466643" y="6186912"/>
            <a:ext cx="900262" cy="330072"/>
          </a:xfrm>
          <a:prstGeom prst="rect">
            <a:avLst/>
          </a:prstGeom>
          <a:solidFill>
            <a:schemeClr val="accent2"/>
          </a:solidFill>
          <a:effectLst>
            <a:outerShdw blurRad="50800" dist="38100" dir="2700000" algn="tl" rotWithShape="0">
              <a:prstClr val="black">
                <a:alpha val="40000"/>
              </a:prstClr>
            </a:outerShdw>
          </a:effectLst>
        </p:spPr>
        <p:txBody>
          <a:bodyPr wrap="square" lIns="108000" tIns="72000" rIns="108000" bIns="72000" rtlCol="0">
            <a:spAutoFit/>
          </a:bodyPr>
          <a:lstStyle/>
          <a:p>
            <a:pPr algn="ctr"/>
            <a:r>
              <a:rPr lang="en-US" sz="1200" dirty="0" smtClean="0">
                <a:solidFill>
                  <a:schemeClr val="bg1"/>
                </a:solidFill>
              </a:rPr>
              <a:t>reset</a:t>
            </a:r>
            <a:endParaRPr lang="en-US" sz="1200" dirty="0">
              <a:solidFill>
                <a:schemeClr val="bg1"/>
              </a:solidFill>
            </a:endParaRPr>
          </a:p>
        </p:txBody>
      </p:sp>
      <p:sp>
        <p:nvSpPr>
          <p:cNvPr id="21" name="TextBox 20">
            <a:hlinkClick r:id="rId3" action="ppaction://hlinksldjump" highlightClick="1"/>
          </p:cNvPr>
          <p:cNvSpPr txBox="1"/>
          <p:nvPr/>
        </p:nvSpPr>
        <p:spPr>
          <a:xfrm>
            <a:off x="1454400" y="5046426"/>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Answer</a:t>
            </a:r>
            <a:endParaRPr lang="en-US" dirty="0"/>
          </a:p>
        </p:txBody>
      </p:sp>
      <p:sp>
        <p:nvSpPr>
          <p:cNvPr id="22" name="TextBox 21">
            <a:hlinkClick r:id="rId4" action="ppaction://hlinksldjump" highlightClick="1"/>
          </p:cNvPr>
          <p:cNvSpPr txBox="1"/>
          <p:nvPr/>
        </p:nvSpPr>
        <p:spPr>
          <a:xfrm>
            <a:off x="6517207" y="5046426"/>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Answer</a:t>
            </a:r>
            <a:endParaRPr lang="en-US" dirty="0"/>
          </a:p>
        </p:txBody>
      </p:sp>
      <p:pic>
        <p:nvPicPr>
          <p:cNvPr id="19" name="Picture Placeholder 9"/>
          <p:cNvPicPr>
            <a:picLocks noGrp="1" noChangeAspect="1"/>
          </p:cNvPicPr>
          <p:nvPr>
            <p:ph type="pic" sz="quarter" idx="10"/>
          </p:nvPr>
        </p:nvPicPr>
        <p:blipFill>
          <a:blip r:embed="rId5" cstate="email">
            <a:extLst>
              <a:ext uri="{28A0092B-C50C-407E-A947-70E740481C1C}">
                <a14:useLocalDpi xmlns:a14="http://schemas.microsoft.com/office/drawing/2010/main" val="0"/>
              </a:ext>
            </a:extLst>
          </a:blip>
          <a:srcRect l="141" r="141"/>
          <a:stretch>
            <a:fillRect/>
          </a:stretch>
        </p:blipFill>
        <p:spPr/>
      </p:pic>
      <p:pic>
        <p:nvPicPr>
          <p:cNvPr id="23" name="Picture 3" descr="G:\NILE\Digital Learning\STEM\Images\High Res images\FRE_011926.jpg"/>
          <p:cNvPicPr>
            <a:picLocks noGrp="1" noChangeAspect="1" noChangeArrowheads="1"/>
          </p:cNvPicPr>
          <p:nvPr>
            <p:ph type="pic" sz="quarter" idx="11"/>
          </p:nvPr>
        </p:nvPicPr>
        <p:blipFill>
          <a:blip r:embed="rId6" cstate="email">
            <a:extLst>
              <a:ext uri="{28A0092B-C50C-407E-A947-70E740481C1C}">
                <a14:useLocalDpi xmlns:a14="http://schemas.microsoft.com/office/drawing/2010/main" val="0"/>
              </a:ext>
            </a:extLst>
          </a:blip>
          <a:srcRect l="11355" r="1135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G:\NILE\Digital Learning\STEM\Images\High Res images\HU_037603.jpg"/>
          <p:cNvPicPr>
            <a:picLocks noGrp="1" noChangeAspect="1" noChangeArrowheads="1"/>
          </p:cNvPicPr>
          <p:nvPr>
            <p:ph type="pic" sz="quarter" idx="12"/>
          </p:nvPr>
        </p:nvPicPr>
        <p:blipFill>
          <a:blip r:embed="rId7" cstate="email">
            <a:extLst>
              <a:ext uri="{28A0092B-C50C-407E-A947-70E740481C1C}">
                <a14:useLocalDpi xmlns:a14="http://schemas.microsoft.com/office/drawing/2010/main" val="0"/>
              </a:ext>
            </a:extLst>
          </a:blip>
          <a:srcRect l="3422" r="342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414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60000" indent="-360000"/>
            <a:r>
              <a:rPr lang="en-US" b="1" dirty="0">
                <a:solidFill>
                  <a:schemeClr val="accent2"/>
                </a:solidFill>
              </a:rPr>
              <a:t>5</a:t>
            </a:r>
            <a:r>
              <a:rPr lang="en-US" dirty="0"/>
              <a:t>	</a:t>
            </a:r>
            <a:r>
              <a:rPr lang="en-GB" dirty="0"/>
              <a:t>What new problems were faced when developing the B-29?</a:t>
            </a:r>
            <a:endParaRPr lang="en-US" dirty="0"/>
          </a:p>
        </p:txBody>
      </p:sp>
      <p:sp>
        <p:nvSpPr>
          <p:cNvPr id="12" name="TextBox 11"/>
          <p:cNvSpPr txBox="1"/>
          <p:nvPr/>
        </p:nvSpPr>
        <p:spPr>
          <a:xfrm>
            <a:off x="1031052" y="4246656"/>
            <a:ext cx="2101515" cy="738664"/>
          </a:xfrm>
          <a:prstGeom prst="rect">
            <a:avLst/>
          </a:prstGeom>
          <a:noFill/>
        </p:spPr>
        <p:txBody>
          <a:bodyPr wrap="square" lIns="0" tIns="0" rIns="0" bIns="0" rtlCol="0">
            <a:spAutoFit/>
          </a:bodyPr>
          <a:lstStyle/>
          <a:p>
            <a:pPr algn="ctr"/>
            <a:r>
              <a:rPr lang="en-GB" sz="1600" dirty="0">
                <a:solidFill>
                  <a:schemeClr val="bg1"/>
                </a:solidFill>
              </a:rPr>
              <a:t>What problems could result from enemy fire</a:t>
            </a:r>
            <a:br>
              <a:rPr lang="en-GB" sz="1600" dirty="0">
                <a:solidFill>
                  <a:schemeClr val="bg1"/>
                </a:solidFill>
              </a:rPr>
            </a:br>
            <a:r>
              <a:rPr lang="en-GB" sz="1600" dirty="0">
                <a:solidFill>
                  <a:schemeClr val="bg1"/>
                </a:solidFill>
              </a:rPr>
              <a:t>at high altitude?</a:t>
            </a:r>
            <a:endParaRPr lang="en-US" sz="1600" dirty="0">
              <a:solidFill>
                <a:schemeClr val="bg1"/>
              </a:solidFill>
            </a:endParaRPr>
          </a:p>
        </p:txBody>
      </p:sp>
      <p:sp>
        <p:nvSpPr>
          <p:cNvPr id="13" name="TextBox 12"/>
          <p:cNvSpPr txBox="1"/>
          <p:nvPr/>
        </p:nvSpPr>
        <p:spPr>
          <a:xfrm>
            <a:off x="3536147" y="4246656"/>
            <a:ext cx="2101515" cy="738664"/>
          </a:xfrm>
          <a:prstGeom prst="rect">
            <a:avLst/>
          </a:prstGeom>
          <a:noFill/>
        </p:spPr>
        <p:txBody>
          <a:bodyPr wrap="square" lIns="0" tIns="0" rIns="0" bIns="0" rtlCol="0">
            <a:spAutoFit/>
          </a:bodyPr>
          <a:lstStyle/>
          <a:p>
            <a:pPr algn="ctr"/>
            <a:r>
              <a:rPr lang="en-GB" sz="1600" dirty="0">
                <a:solidFill>
                  <a:schemeClr val="bg1"/>
                </a:solidFill>
              </a:rPr>
              <a:t>What changes were needed to create the</a:t>
            </a:r>
            <a:br>
              <a:rPr lang="en-GB" sz="1600" dirty="0">
                <a:solidFill>
                  <a:schemeClr val="bg1"/>
                </a:solidFill>
              </a:rPr>
            </a:br>
            <a:r>
              <a:rPr lang="en-GB" sz="1600" dirty="0">
                <a:solidFill>
                  <a:schemeClr val="bg1"/>
                </a:solidFill>
              </a:rPr>
              <a:t>lift needed for take-off?</a:t>
            </a:r>
            <a:endParaRPr lang="en-US" sz="1600" dirty="0">
              <a:solidFill>
                <a:schemeClr val="bg1"/>
              </a:solidFill>
            </a:endParaRPr>
          </a:p>
        </p:txBody>
      </p:sp>
      <p:sp>
        <p:nvSpPr>
          <p:cNvPr id="15" name="TextBox 14"/>
          <p:cNvSpPr txBox="1"/>
          <p:nvPr/>
        </p:nvSpPr>
        <p:spPr>
          <a:xfrm>
            <a:off x="5947954" y="4195787"/>
            <a:ext cx="2317902" cy="1538883"/>
          </a:xfrm>
          <a:prstGeom prst="rect">
            <a:avLst/>
          </a:prstGeom>
          <a:noFill/>
        </p:spPr>
        <p:txBody>
          <a:bodyPr wrap="square" lIns="0" tIns="0" rIns="0" bIns="0" rtlCol="0">
            <a:spAutoFit/>
          </a:bodyPr>
          <a:lstStyle/>
          <a:p>
            <a:r>
              <a:rPr lang="en-GB" sz="1300" dirty="0">
                <a:solidFill>
                  <a:schemeClr val="bg1"/>
                </a:solidFill>
              </a:rPr>
              <a:t>New aircraft plants were built to </a:t>
            </a:r>
            <a:r>
              <a:rPr lang="en-GB" sz="1300" dirty="0" smtClean="0">
                <a:solidFill>
                  <a:schemeClr val="bg1"/>
                </a:solidFill>
              </a:rPr>
              <a:t>manufacture </a:t>
            </a:r>
            <a:r>
              <a:rPr lang="en-GB" sz="1300" dirty="0">
                <a:solidFill>
                  <a:schemeClr val="bg1"/>
                </a:solidFill>
              </a:rPr>
              <a:t>the B29. </a:t>
            </a:r>
            <a:r>
              <a:rPr lang="en-US" sz="1300" dirty="0">
                <a:solidFill>
                  <a:schemeClr val="bg1"/>
                </a:solidFill>
              </a:rPr>
              <a:t>I</a:t>
            </a:r>
            <a:r>
              <a:rPr lang="en-US" sz="1300" dirty="0" smtClean="0">
                <a:solidFill>
                  <a:schemeClr val="bg1"/>
                </a:solidFill>
              </a:rPr>
              <a:t>n </a:t>
            </a:r>
            <a:r>
              <a:rPr lang="en-US" sz="1300" dirty="0">
                <a:solidFill>
                  <a:schemeClr val="bg1"/>
                </a:solidFill>
              </a:rPr>
              <a:t>a first </a:t>
            </a:r>
            <a:r>
              <a:rPr lang="en-US" sz="1300" dirty="0" smtClean="0">
                <a:solidFill>
                  <a:schemeClr val="bg1"/>
                </a:solidFill>
              </a:rPr>
              <a:t>for </a:t>
            </a:r>
            <a:r>
              <a:rPr lang="en-US" sz="1300" dirty="0">
                <a:solidFill>
                  <a:schemeClr val="bg1"/>
                </a:solidFill>
              </a:rPr>
              <a:t>aviation production</a:t>
            </a:r>
            <a:r>
              <a:rPr lang="en-GB" sz="1300" dirty="0" smtClean="0">
                <a:solidFill>
                  <a:schemeClr val="bg1"/>
                </a:solidFill>
              </a:rPr>
              <a:t>, </a:t>
            </a:r>
            <a:r>
              <a:rPr lang="en-GB" sz="1300" dirty="0">
                <a:solidFill>
                  <a:schemeClr val="bg1"/>
                </a:solidFill>
              </a:rPr>
              <a:t>component parts were made by subcontractors in different places before being brought together to be assembled. </a:t>
            </a:r>
            <a:r>
              <a:rPr lang="en-GB" sz="1200" dirty="0" smtClean="0">
                <a:solidFill>
                  <a:schemeClr val="bg1"/>
                </a:solidFill>
              </a:rPr>
              <a:t/>
            </a:r>
            <a:br>
              <a:rPr lang="en-GB" sz="1200" dirty="0" smtClean="0">
                <a:solidFill>
                  <a:schemeClr val="bg1"/>
                </a:solidFill>
              </a:rPr>
            </a:br>
            <a:r>
              <a:rPr lang="en-GB" sz="900" dirty="0">
                <a:solidFill>
                  <a:schemeClr val="bg1"/>
                </a:solidFill>
                <a:cs typeface="Arial" charset="0"/>
                <a:sym typeface="Arial" charset="0"/>
              </a:rPr>
              <a:t>© IWM </a:t>
            </a:r>
            <a:r>
              <a:rPr lang="en-GB" sz="900" dirty="0" smtClean="0">
                <a:solidFill>
                  <a:schemeClr val="bg1"/>
                </a:solidFill>
                <a:cs typeface="Arial" charset="0"/>
                <a:sym typeface="Arial" charset="0"/>
              </a:rPr>
              <a:t>(HU 037603)</a:t>
            </a:r>
            <a:endParaRPr lang="en-GB" sz="900" dirty="0">
              <a:solidFill>
                <a:schemeClr val="bg1"/>
              </a:solidFill>
              <a:cs typeface="Arial" charset="0"/>
              <a:sym typeface="Arial" charset="0"/>
            </a:endParaRPr>
          </a:p>
        </p:txBody>
      </p:sp>
      <p:sp>
        <p:nvSpPr>
          <p:cNvPr id="18" name="TextBox 17">
            <a:hlinkClick r:id="rId2" action="ppaction://hlinksldjump" highlightClick="1"/>
          </p:cNvPr>
          <p:cNvSpPr txBox="1"/>
          <p:nvPr/>
        </p:nvSpPr>
        <p:spPr>
          <a:xfrm>
            <a:off x="7466643" y="6186912"/>
            <a:ext cx="900262" cy="330072"/>
          </a:xfrm>
          <a:prstGeom prst="rect">
            <a:avLst/>
          </a:prstGeom>
          <a:solidFill>
            <a:schemeClr val="accent2"/>
          </a:solidFill>
          <a:effectLst>
            <a:outerShdw blurRad="50800" dist="38100" dir="2700000" algn="tl" rotWithShape="0">
              <a:prstClr val="black">
                <a:alpha val="40000"/>
              </a:prstClr>
            </a:outerShdw>
          </a:effectLst>
        </p:spPr>
        <p:txBody>
          <a:bodyPr wrap="square" lIns="108000" tIns="72000" rIns="108000" bIns="72000" rtlCol="0">
            <a:spAutoFit/>
          </a:bodyPr>
          <a:lstStyle/>
          <a:p>
            <a:pPr algn="ctr"/>
            <a:r>
              <a:rPr lang="en-US" sz="1200" dirty="0" smtClean="0">
                <a:solidFill>
                  <a:schemeClr val="bg1"/>
                </a:solidFill>
              </a:rPr>
              <a:t>reset</a:t>
            </a:r>
            <a:endParaRPr lang="en-US" sz="1200" dirty="0">
              <a:solidFill>
                <a:schemeClr val="bg1"/>
              </a:solidFill>
            </a:endParaRPr>
          </a:p>
        </p:txBody>
      </p:sp>
      <p:sp>
        <p:nvSpPr>
          <p:cNvPr id="19" name="TextBox 18">
            <a:hlinkClick r:id="rId3" action="ppaction://hlinksldjump" highlightClick="1"/>
          </p:cNvPr>
          <p:cNvSpPr txBox="1"/>
          <p:nvPr/>
        </p:nvSpPr>
        <p:spPr>
          <a:xfrm>
            <a:off x="1454400" y="5046426"/>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Answer</a:t>
            </a:r>
            <a:endParaRPr lang="en-US" dirty="0"/>
          </a:p>
        </p:txBody>
      </p:sp>
      <p:sp>
        <p:nvSpPr>
          <p:cNvPr id="20" name="TextBox 19">
            <a:hlinkClick r:id="rId4" action="ppaction://hlinksldjump" highlightClick="1"/>
          </p:cNvPr>
          <p:cNvSpPr txBox="1"/>
          <p:nvPr/>
        </p:nvSpPr>
        <p:spPr>
          <a:xfrm>
            <a:off x="3974904" y="5046426"/>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Answer</a:t>
            </a:r>
            <a:endParaRPr lang="en-US" dirty="0"/>
          </a:p>
        </p:txBody>
      </p:sp>
      <p:pic>
        <p:nvPicPr>
          <p:cNvPr id="16" name="Picture Placeholder 5"/>
          <p:cNvPicPr>
            <a:picLocks noGrp="1" noChangeAspect="1"/>
          </p:cNvPicPr>
          <p:nvPr>
            <p:ph type="pic" sz="quarter" idx="11"/>
          </p:nvPr>
        </p:nvPicPr>
        <p:blipFill rotWithShape="1">
          <a:blip r:embed="rId5" cstate="email">
            <a:extLst>
              <a:ext uri="{28A0092B-C50C-407E-A947-70E740481C1C}">
                <a14:useLocalDpi xmlns:a14="http://schemas.microsoft.com/office/drawing/2010/main" val="0"/>
              </a:ext>
            </a:extLst>
          </a:blip>
          <a:srcRect/>
          <a:stretch/>
        </p:blipFill>
        <p:spPr/>
      </p:pic>
      <p:pic>
        <p:nvPicPr>
          <p:cNvPr id="21" name="Picture Placeholder 9"/>
          <p:cNvPicPr>
            <a:picLocks noGrp="1" noChangeAspect="1"/>
          </p:cNvPicPr>
          <p:nvPr>
            <p:ph type="pic" sz="quarter" idx="10"/>
          </p:nvPr>
        </p:nvPicPr>
        <p:blipFill>
          <a:blip r:embed="rId6" cstate="email">
            <a:extLst>
              <a:ext uri="{28A0092B-C50C-407E-A947-70E740481C1C}">
                <a14:useLocalDpi xmlns:a14="http://schemas.microsoft.com/office/drawing/2010/main" val="0"/>
              </a:ext>
            </a:extLst>
          </a:blip>
          <a:srcRect l="141" r="141"/>
          <a:stretch>
            <a:fillRect/>
          </a:stretch>
        </p:blipFill>
        <p:spPr/>
      </p:pic>
      <p:pic>
        <p:nvPicPr>
          <p:cNvPr id="22" name="Picture 4" descr="G:\NILE\Digital Learning\STEM\Images\High Res images\HU_037603.jpg"/>
          <p:cNvPicPr>
            <a:picLocks noGrp="1" noChangeAspect="1" noChangeArrowheads="1"/>
          </p:cNvPicPr>
          <p:nvPr>
            <p:ph type="pic" sz="quarter" idx="12"/>
          </p:nvPr>
        </p:nvPicPr>
        <p:blipFill>
          <a:blip r:embed="rId7" cstate="email">
            <a:extLst>
              <a:ext uri="{28A0092B-C50C-407E-A947-70E740481C1C}">
                <a14:useLocalDpi xmlns:a14="http://schemas.microsoft.com/office/drawing/2010/main" val="0"/>
              </a:ext>
            </a:extLst>
          </a:blip>
          <a:srcRect l="3422" r="342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34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6</a:t>
            </a:r>
            <a:r>
              <a:rPr lang="en-US" b="1" dirty="0" smtClean="0">
                <a:solidFill>
                  <a:schemeClr val="accent2"/>
                </a:solidFill>
              </a:rPr>
              <a:t> </a:t>
            </a:r>
            <a:r>
              <a:rPr lang="en-US" dirty="0"/>
              <a:t>	</a:t>
            </a:r>
            <a:r>
              <a:rPr lang="en-GB" dirty="0" smtClean="0"/>
              <a:t>360 view of the B-29 cockpit</a:t>
            </a:r>
            <a:endParaRPr lang="en-GB" dirty="0"/>
          </a:p>
        </p:txBody>
      </p:sp>
      <p:pic>
        <p:nvPicPr>
          <p:cNvPr id="4" name="lkEo8DR3DDk?list=PLolzHiCNNbO-aieIA37-IgPAcBTKDzb7O"/>
          <p:cNvPicPr>
            <a:picLocks noRot="1" noChangeAspect="1"/>
          </p:cNvPicPr>
          <p:nvPr>
            <a:videoFile r:link="rId1"/>
          </p:nvPr>
        </p:nvPicPr>
        <p:blipFill>
          <a:blip r:embed="rId4"/>
          <a:stretch>
            <a:fillRect/>
          </a:stretch>
        </p:blipFill>
        <p:spPr>
          <a:xfrm>
            <a:off x="806905" y="1555750"/>
            <a:ext cx="7560000" cy="4252500"/>
          </a:xfrm>
          <a:prstGeom prst="rect">
            <a:avLst/>
          </a:prstGeom>
        </p:spPr>
      </p:pic>
    </p:spTree>
    <p:extLst>
      <p:ext uri="{BB962C8B-B14F-4D97-AF65-F5344CB8AC3E}">
        <p14:creationId xmlns:p14="http://schemas.microsoft.com/office/powerpoint/2010/main" val="10873565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60000" indent="-360000"/>
            <a:r>
              <a:rPr lang="en-US" b="1" dirty="0">
                <a:solidFill>
                  <a:schemeClr val="accent2"/>
                </a:solidFill>
              </a:rPr>
              <a:t>7</a:t>
            </a:r>
            <a:r>
              <a:rPr lang="en-US" b="1" dirty="0" smtClean="0">
                <a:solidFill>
                  <a:schemeClr val="accent2"/>
                </a:solidFill>
              </a:rPr>
              <a:t> </a:t>
            </a:r>
            <a:r>
              <a:rPr lang="en-US" dirty="0"/>
              <a:t>	</a:t>
            </a:r>
            <a:r>
              <a:rPr lang="en-GB" dirty="0"/>
              <a:t>What has been the legacy of the B-29?</a:t>
            </a:r>
            <a:endParaRPr lang="en-US" dirty="0"/>
          </a:p>
        </p:txBody>
      </p:sp>
      <p:sp>
        <p:nvSpPr>
          <p:cNvPr id="12" name="TextBox 11"/>
          <p:cNvSpPr txBox="1"/>
          <p:nvPr/>
        </p:nvSpPr>
        <p:spPr>
          <a:xfrm>
            <a:off x="1031052" y="4249131"/>
            <a:ext cx="2101515" cy="246221"/>
          </a:xfrm>
          <a:prstGeom prst="rect">
            <a:avLst/>
          </a:prstGeom>
          <a:noFill/>
        </p:spPr>
        <p:txBody>
          <a:bodyPr wrap="square" lIns="0" tIns="0" rIns="0" bIns="0" rtlCol="0">
            <a:spAutoFit/>
          </a:bodyPr>
          <a:lstStyle/>
          <a:p>
            <a:pPr algn="ctr"/>
            <a:r>
              <a:rPr lang="en-GB" sz="1600" dirty="0">
                <a:solidFill>
                  <a:schemeClr val="bg1"/>
                </a:solidFill>
              </a:rPr>
              <a:t>Atomic Bomb</a:t>
            </a:r>
            <a:endParaRPr lang="en-US" sz="1600" dirty="0">
              <a:solidFill>
                <a:schemeClr val="bg1"/>
              </a:solidFill>
            </a:endParaRPr>
          </a:p>
        </p:txBody>
      </p:sp>
      <p:sp>
        <p:nvSpPr>
          <p:cNvPr id="13" name="TextBox 12"/>
          <p:cNvSpPr txBox="1"/>
          <p:nvPr/>
        </p:nvSpPr>
        <p:spPr>
          <a:xfrm>
            <a:off x="3536147" y="4249131"/>
            <a:ext cx="2101515" cy="738664"/>
          </a:xfrm>
          <a:prstGeom prst="rect">
            <a:avLst/>
          </a:prstGeom>
          <a:noFill/>
        </p:spPr>
        <p:txBody>
          <a:bodyPr wrap="square" lIns="0" tIns="0" rIns="0" bIns="0" rtlCol="0">
            <a:spAutoFit/>
          </a:bodyPr>
          <a:lstStyle/>
          <a:p>
            <a:pPr algn="ctr"/>
            <a:r>
              <a:rPr lang="en-GB" sz="1600" dirty="0">
                <a:solidFill>
                  <a:schemeClr val="bg1"/>
                </a:solidFill>
              </a:rPr>
              <a:t>What changes were needed to create the</a:t>
            </a:r>
            <a:br>
              <a:rPr lang="en-GB" sz="1600" dirty="0">
                <a:solidFill>
                  <a:schemeClr val="bg1"/>
                </a:solidFill>
              </a:rPr>
            </a:br>
            <a:r>
              <a:rPr lang="en-GB" sz="1600" dirty="0">
                <a:solidFill>
                  <a:schemeClr val="bg1"/>
                </a:solidFill>
              </a:rPr>
              <a:t>lift needed for take-off?</a:t>
            </a:r>
            <a:endParaRPr lang="en-US" sz="1600" dirty="0">
              <a:solidFill>
                <a:schemeClr val="bg1"/>
              </a:solidFill>
            </a:endParaRPr>
          </a:p>
        </p:txBody>
      </p:sp>
      <p:sp>
        <p:nvSpPr>
          <p:cNvPr id="14" name="TextBox 13"/>
          <p:cNvSpPr txBox="1"/>
          <p:nvPr/>
        </p:nvSpPr>
        <p:spPr>
          <a:xfrm>
            <a:off x="6056147" y="4249131"/>
            <a:ext cx="2101515" cy="738664"/>
          </a:xfrm>
          <a:prstGeom prst="rect">
            <a:avLst/>
          </a:prstGeom>
          <a:noFill/>
        </p:spPr>
        <p:txBody>
          <a:bodyPr wrap="square" lIns="0" tIns="0" rIns="0" bIns="0" rtlCol="0">
            <a:spAutoFit/>
          </a:bodyPr>
          <a:lstStyle/>
          <a:p>
            <a:pPr algn="ctr"/>
            <a:r>
              <a:rPr lang="en-GB" sz="1600" dirty="0">
                <a:solidFill>
                  <a:schemeClr val="bg1"/>
                </a:solidFill>
              </a:rPr>
              <a:t>How did making the </a:t>
            </a:r>
            <a:endParaRPr lang="en-GB" sz="1600" dirty="0" smtClean="0">
              <a:solidFill>
                <a:schemeClr val="bg1"/>
              </a:solidFill>
            </a:endParaRPr>
          </a:p>
          <a:p>
            <a:pPr algn="ctr"/>
            <a:r>
              <a:rPr lang="en-GB" sz="1600" dirty="0" smtClean="0">
                <a:solidFill>
                  <a:schemeClr val="bg1"/>
                </a:solidFill>
              </a:rPr>
              <a:t>B-29 </a:t>
            </a:r>
            <a:r>
              <a:rPr lang="en-GB" sz="1600" dirty="0">
                <a:solidFill>
                  <a:schemeClr val="bg1"/>
                </a:solidFill>
              </a:rPr>
              <a:t>impact aeroplane</a:t>
            </a:r>
            <a:br>
              <a:rPr lang="en-GB" sz="1600" dirty="0">
                <a:solidFill>
                  <a:schemeClr val="bg1"/>
                </a:solidFill>
              </a:rPr>
            </a:br>
            <a:r>
              <a:rPr lang="en-GB" sz="1600" dirty="0">
                <a:solidFill>
                  <a:schemeClr val="bg1"/>
                </a:solidFill>
              </a:rPr>
              <a:t>production?</a:t>
            </a:r>
            <a:endParaRPr lang="en-US" sz="1600" dirty="0">
              <a:solidFill>
                <a:schemeClr val="bg1"/>
              </a:solidFill>
            </a:endParaRPr>
          </a:p>
        </p:txBody>
      </p:sp>
      <p:sp>
        <p:nvSpPr>
          <p:cNvPr id="3" name="TextBox 2">
            <a:hlinkClick r:id="rId3" action="ppaction://hlinksldjump" highlightClick="1"/>
          </p:cNvPr>
          <p:cNvSpPr txBox="1"/>
          <p:nvPr/>
        </p:nvSpPr>
        <p:spPr>
          <a:xfrm>
            <a:off x="1454400" y="5027200"/>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Info</a:t>
            </a:r>
            <a:endParaRPr lang="en-US" dirty="0"/>
          </a:p>
        </p:txBody>
      </p:sp>
      <p:sp>
        <p:nvSpPr>
          <p:cNvPr id="21" name="TextBox 20">
            <a:hlinkClick r:id="rId4" action="ppaction://hlinksldjump" highlightClick="1"/>
          </p:cNvPr>
          <p:cNvSpPr txBox="1"/>
          <p:nvPr/>
        </p:nvSpPr>
        <p:spPr>
          <a:xfrm>
            <a:off x="3974904" y="5039900"/>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a:t>I</a:t>
            </a:r>
            <a:r>
              <a:rPr lang="en-US" dirty="0" smtClean="0"/>
              <a:t>nfo</a:t>
            </a:r>
            <a:endParaRPr lang="en-US" dirty="0"/>
          </a:p>
        </p:txBody>
      </p:sp>
      <p:sp>
        <p:nvSpPr>
          <p:cNvPr id="22" name="TextBox 21">
            <a:hlinkClick r:id="rId5" action="ppaction://hlinksldjump" highlightClick="1"/>
          </p:cNvPr>
          <p:cNvSpPr txBox="1"/>
          <p:nvPr/>
        </p:nvSpPr>
        <p:spPr>
          <a:xfrm>
            <a:off x="6517207" y="5027200"/>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Info</a:t>
            </a:r>
            <a:endParaRPr lang="en-US" dirty="0"/>
          </a:p>
        </p:txBody>
      </p:sp>
      <p:pic>
        <p:nvPicPr>
          <p:cNvPr id="20" name="Picture 2" descr="G:\NILE\Digital Learning\STEM\Images\High Res images\MH_029436.jpg"/>
          <p:cNvPicPr>
            <a:picLocks noGrp="1" noChangeAspect="1" noChangeArrowheads="1"/>
          </p:cNvPicPr>
          <p:nvPr>
            <p:ph type="pic" sz="quarter" idx="10"/>
          </p:nvPr>
        </p:nvPicPr>
        <p:blipFill>
          <a:blip r:embed="rId6" cstate="email">
            <a:extLst>
              <a:ext uri="{28A0092B-C50C-407E-A947-70E740481C1C}">
                <a14:useLocalDpi xmlns:a14="http://schemas.microsoft.com/office/drawing/2010/main" val="0"/>
              </a:ext>
            </a:extLst>
          </a:blip>
          <a:srcRect t="10134" b="1013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G:\NILE\Digital Learning\STEM\Images\High Res images\MH_022884.tif"/>
          <p:cNvPicPr>
            <a:picLocks noGrp="1" noChangeAspect="1" noChangeArrowheads="1"/>
          </p:cNvPicPr>
          <p:nvPr>
            <p:ph type="pic" sz="quarter" idx="11"/>
          </p:nvPr>
        </p:nvPicPr>
        <p:blipFill>
          <a:blip r:embed="rId7" cstate="email">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G:\NILE\Digital Learning\STEM\Images\High Res images\MH_006809.TIF"/>
          <p:cNvPicPr>
            <a:picLocks noGrp="1" noChangeAspect="1" noChangeArrowheads="1"/>
          </p:cNvPicPr>
          <p:nvPr>
            <p:ph type="pic" sz="quarter" idx="12"/>
          </p:nvPr>
        </p:nvPicPr>
        <p:blipFill rotWithShape="1">
          <a:blip r:embed="rId8" cstate="email">
            <a:extLst>
              <a:ext uri="{28A0092B-C50C-407E-A947-70E740481C1C}">
                <a14:useLocalDpi xmlns:a14="http://schemas.microsoft.com/office/drawing/2010/main" val="0"/>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03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60000" indent="-360000"/>
            <a:r>
              <a:rPr lang="en-US" b="1" dirty="0">
                <a:solidFill>
                  <a:schemeClr val="accent2"/>
                </a:solidFill>
              </a:rPr>
              <a:t>7</a:t>
            </a:r>
            <a:r>
              <a:rPr lang="en-US" dirty="0"/>
              <a:t>	</a:t>
            </a:r>
            <a:r>
              <a:rPr lang="en-GB" dirty="0"/>
              <a:t>What has been the legacy of the B-29?</a:t>
            </a:r>
            <a:endParaRPr lang="en-US" dirty="0"/>
          </a:p>
        </p:txBody>
      </p:sp>
      <p:sp>
        <p:nvSpPr>
          <p:cNvPr id="13" name="TextBox 12"/>
          <p:cNvSpPr txBox="1"/>
          <p:nvPr/>
        </p:nvSpPr>
        <p:spPr>
          <a:xfrm>
            <a:off x="3536147" y="4248000"/>
            <a:ext cx="2101515" cy="738664"/>
          </a:xfrm>
          <a:prstGeom prst="rect">
            <a:avLst/>
          </a:prstGeom>
          <a:noFill/>
        </p:spPr>
        <p:txBody>
          <a:bodyPr wrap="square" lIns="0" tIns="0" rIns="0" bIns="0" rtlCol="0">
            <a:spAutoFit/>
          </a:bodyPr>
          <a:lstStyle/>
          <a:p>
            <a:pPr algn="ctr"/>
            <a:r>
              <a:rPr lang="en-GB" sz="1600" dirty="0">
                <a:solidFill>
                  <a:schemeClr val="bg1"/>
                </a:solidFill>
              </a:rPr>
              <a:t>What changes were needed to create the</a:t>
            </a:r>
            <a:br>
              <a:rPr lang="en-GB" sz="1600" dirty="0">
                <a:solidFill>
                  <a:schemeClr val="bg1"/>
                </a:solidFill>
              </a:rPr>
            </a:br>
            <a:r>
              <a:rPr lang="en-GB" sz="1600" dirty="0">
                <a:solidFill>
                  <a:schemeClr val="bg1"/>
                </a:solidFill>
              </a:rPr>
              <a:t>lift needed for take-off?</a:t>
            </a:r>
            <a:endParaRPr lang="en-US" sz="1600" dirty="0">
              <a:solidFill>
                <a:schemeClr val="bg1"/>
              </a:solidFill>
            </a:endParaRPr>
          </a:p>
        </p:txBody>
      </p:sp>
      <p:sp>
        <p:nvSpPr>
          <p:cNvPr id="14" name="TextBox 13"/>
          <p:cNvSpPr txBox="1"/>
          <p:nvPr/>
        </p:nvSpPr>
        <p:spPr>
          <a:xfrm>
            <a:off x="6056147" y="4248000"/>
            <a:ext cx="2101515" cy="738664"/>
          </a:xfrm>
          <a:prstGeom prst="rect">
            <a:avLst/>
          </a:prstGeom>
          <a:noFill/>
        </p:spPr>
        <p:txBody>
          <a:bodyPr wrap="square" lIns="0" tIns="0" rIns="0" bIns="0" rtlCol="0">
            <a:spAutoFit/>
          </a:bodyPr>
          <a:lstStyle/>
          <a:p>
            <a:pPr algn="ctr"/>
            <a:r>
              <a:rPr lang="en-GB" sz="1600" dirty="0">
                <a:solidFill>
                  <a:schemeClr val="bg1"/>
                </a:solidFill>
              </a:rPr>
              <a:t>How did making the </a:t>
            </a:r>
          </a:p>
          <a:p>
            <a:pPr algn="ctr"/>
            <a:r>
              <a:rPr lang="en-GB" sz="1600" dirty="0">
                <a:solidFill>
                  <a:schemeClr val="bg1"/>
                </a:solidFill>
              </a:rPr>
              <a:t>B-29 impact aeroplane</a:t>
            </a:r>
            <a:br>
              <a:rPr lang="en-GB" sz="1600" dirty="0">
                <a:solidFill>
                  <a:schemeClr val="bg1"/>
                </a:solidFill>
              </a:rPr>
            </a:br>
            <a:r>
              <a:rPr lang="en-GB" sz="1600" dirty="0">
                <a:solidFill>
                  <a:schemeClr val="bg1"/>
                </a:solidFill>
              </a:rPr>
              <a:t>production?</a:t>
            </a:r>
            <a:endParaRPr lang="en-US" sz="1600" dirty="0">
              <a:solidFill>
                <a:schemeClr val="bg1"/>
              </a:solidFill>
            </a:endParaRPr>
          </a:p>
        </p:txBody>
      </p:sp>
      <p:sp>
        <p:nvSpPr>
          <p:cNvPr id="15" name="TextBox 14"/>
          <p:cNvSpPr txBox="1"/>
          <p:nvPr/>
        </p:nvSpPr>
        <p:spPr>
          <a:xfrm>
            <a:off x="907954" y="3797390"/>
            <a:ext cx="2317902" cy="2139047"/>
          </a:xfrm>
          <a:prstGeom prst="rect">
            <a:avLst/>
          </a:prstGeom>
          <a:noFill/>
        </p:spPr>
        <p:txBody>
          <a:bodyPr wrap="square" lIns="0" tIns="0" rIns="0" bIns="0" rtlCol="0">
            <a:spAutoFit/>
          </a:bodyPr>
          <a:lstStyle/>
          <a:p>
            <a:r>
              <a:rPr lang="en-GB" sz="1300" dirty="0">
                <a:solidFill>
                  <a:schemeClr val="bg1"/>
                </a:solidFill>
              </a:rPr>
              <a:t>The B29 was the only aircraft capable of dropping </a:t>
            </a:r>
            <a:r>
              <a:rPr lang="en-GB" sz="1300" dirty="0" smtClean="0">
                <a:solidFill>
                  <a:schemeClr val="bg1"/>
                </a:solidFill>
              </a:rPr>
              <a:t>an </a:t>
            </a:r>
            <a:r>
              <a:rPr lang="en-GB" sz="1300" dirty="0">
                <a:solidFill>
                  <a:schemeClr val="bg1"/>
                </a:solidFill>
              </a:rPr>
              <a:t>atomic bomb from such a height and be able to get away safely. Two B29s carried the atomic bombs which were dropped on Hiroshima and Nagasaki in August 1945, killing thousands and leaving long lasting effects of radiation. </a:t>
            </a:r>
          </a:p>
          <a:p>
            <a:r>
              <a:rPr lang="en-GB" sz="900" dirty="0">
                <a:solidFill>
                  <a:schemeClr val="bg1"/>
                </a:solidFill>
                <a:cs typeface="Arial" charset="0"/>
                <a:sym typeface="Arial" charset="0"/>
              </a:rPr>
              <a:t>© IWM (MH 29436)</a:t>
            </a:r>
            <a:endParaRPr lang="en-GB" sz="900" dirty="0">
              <a:solidFill>
                <a:schemeClr val="bg1"/>
              </a:solidFill>
            </a:endParaRPr>
          </a:p>
        </p:txBody>
      </p:sp>
      <p:sp>
        <p:nvSpPr>
          <p:cNvPr id="17" name="TextBox 16">
            <a:hlinkClick r:id="rId2" action="ppaction://hlinksldjump" highlightClick="1"/>
          </p:cNvPr>
          <p:cNvSpPr txBox="1"/>
          <p:nvPr/>
        </p:nvSpPr>
        <p:spPr>
          <a:xfrm>
            <a:off x="7466643" y="6186912"/>
            <a:ext cx="900262" cy="330072"/>
          </a:xfrm>
          <a:prstGeom prst="rect">
            <a:avLst/>
          </a:prstGeom>
          <a:solidFill>
            <a:schemeClr val="accent2"/>
          </a:solidFill>
          <a:effectLst>
            <a:outerShdw blurRad="50800" dist="38100" dir="2700000" algn="tl" rotWithShape="0">
              <a:prstClr val="black">
                <a:alpha val="40000"/>
              </a:prstClr>
            </a:outerShdw>
          </a:effectLst>
        </p:spPr>
        <p:txBody>
          <a:bodyPr wrap="square" lIns="108000" tIns="72000" rIns="108000" bIns="72000" rtlCol="0">
            <a:spAutoFit/>
          </a:bodyPr>
          <a:lstStyle/>
          <a:p>
            <a:pPr algn="ctr"/>
            <a:r>
              <a:rPr lang="en-US" sz="1200" dirty="0" smtClean="0">
                <a:solidFill>
                  <a:schemeClr val="bg1"/>
                </a:solidFill>
              </a:rPr>
              <a:t>reset</a:t>
            </a:r>
            <a:endParaRPr lang="en-US" sz="1200" dirty="0">
              <a:solidFill>
                <a:schemeClr val="bg1"/>
              </a:solidFill>
            </a:endParaRPr>
          </a:p>
        </p:txBody>
      </p:sp>
      <p:sp>
        <p:nvSpPr>
          <p:cNvPr id="20" name="TextBox 19">
            <a:hlinkClick r:id="rId3" action="ppaction://hlinksldjump" highlightClick="1"/>
          </p:cNvPr>
          <p:cNvSpPr txBox="1"/>
          <p:nvPr/>
        </p:nvSpPr>
        <p:spPr>
          <a:xfrm>
            <a:off x="3974904" y="5046426"/>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Info</a:t>
            </a:r>
            <a:endParaRPr lang="en-US" dirty="0"/>
          </a:p>
        </p:txBody>
      </p:sp>
      <p:sp>
        <p:nvSpPr>
          <p:cNvPr id="21" name="TextBox 20">
            <a:hlinkClick r:id="rId4" action="ppaction://hlinksldjump" highlightClick="1"/>
          </p:cNvPr>
          <p:cNvSpPr txBox="1"/>
          <p:nvPr/>
        </p:nvSpPr>
        <p:spPr>
          <a:xfrm>
            <a:off x="6517207" y="5046426"/>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Info</a:t>
            </a:r>
            <a:endParaRPr lang="en-US" dirty="0"/>
          </a:p>
        </p:txBody>
      </p:sp>
      <p:pic>
        <p:nvPicPr>
          <p:cNvPr id="23" name="Picture Placeholder 4"/>
          <p:cNvPicPr>
            <a:picLocks noGrp="1" noChangeAspect="1"/>
          </p:cNvPicPr>
          <p:nvPr>
            <p:ph type="pic" sz="quarter" idx="12"/>
          </p:nvPr>
        </p:nvPicPr>
        <p:blipFill rotWithShape="1">
          <a:blip r:embed="rId5" cstate="email">
            <a:extLst>
              <a:ext uri="{28A0092B-C50C-407E-A947-70E740481C1C}">
                <a14:useLocalDpi xmlns:a14="http://schemas.microsoft.com/office/drawing/2010/main" val="0"/>
              </a:ext>
            </a:extLst>
          </a:blip>
          <a:srcRect/>
          <a:stretch/>
        </p:blipFill>
        <p:spPr/>
      </p:pic>
      <p:pic>
        <p:nvPicPr>
          <p:cNvPr id="24" name="Picture 2" descr="G:\NILE\Digital Learning\STEM\Images\High Res images\MH_029436.jpg"/>
          <p:cNvPicPr>
            <a:picLocks noGrp="1" noChangeAspect="1" noChangeArrowheads="1"/>
          </p:cNvPicPr>
          <p:nvPr>
            <p:ph type="pic" sz="quarter" idx="10"/>
          </p:nvPr>
        </p:nvPicPr>
        <p:blipFill>
          <a:blip r:embed="rId6" cstate="email">
            <a:extLst>
              <a:ext uri="{28A0092B-C50C-407E-A947-70E740481C1C}">
                <a14:useLocalDpi xmlns:a14="http://schemas.microsoft.com/office/drawing/2010/main" val="0"/>
              </a:ext>
            </a:extLst>
          </a:blip>
          <a:srcRect t="10134" b="1013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G:\NILE\Digital Learning\STEM\Images\High Res images\MH_022884.tif"/>
          <p:cNvPicPr>
            <a:picLocks noGrp="1" noChangeAspect="1" noChangeArrowheads="1"/>
          </p:cNvPicPr>
          <p:nvPr>
            <p:ph type="pic" sz="quarter" idx="11"/>
          </p:nvPr>
        </p:nvPicPr>
        <p:blipFill>
          <a:blip r:embed="rId7" cstate="email">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068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60000" indent="-360000"/>
            <a:r>
              <a:rPr lang="en-US" b="1" dirty="0">
                <a:solidFill>
                  <a:schemeClr val="accent2"/>
                </a:solidFill>
              </a:rPr>
              <a:t>7</a:t>
            </a:r>
            <a:r>
              <a:rPr lang="en-US" dirty="0"/>
              <a:t>	</a:t>
            </a:r>
            <a:r>
              <a:rPr lang="en-GB" dirty="0"/>
              <a:t>What has been the legacy of the B-29?</a:t>
            </a:r>
            <a:endParaRPr lang="en-US" dirty="0"/>
          </a:p>
        </p:txBody>
      </p:sp>
      <p:sp>
        <p:nvSpPr>
          <p:cNvPr id="12" name="TextBox 11"/>
          <p:cNvSpPr txBox="1"/>
          <p:nvPr/>
        </p:nvSpPr>
        <p:spPr>
          <a:xfrm>
            <a:off x="1031052" y="4246656"/>
            <a:ext cx="2101515" cy="246221"/>
          </a:xfrm>
          <a:prstGeom prst="rect">
            <a:avLst/>
          </a:prstGeom>
          <a:noFill/>
        </p:spPr>
        <p:txBody>
          <a:bodyPr wrap="square" lIns="0" tIns="0" rIns="0" bIns="0" rtlCol="0">
            <a:spAutoFit/>
          </a:bodyPr>
          <a:lstStyle/>
          <a:p>
            <a:pPr algn="ctr"/>
            <a:r>
              <a:rPr lang="en-GB" sz="1600" dirty="0">
                <a:solidFill>
                  <a:schemeClr val="bg1"/>
                </a:solidFill>
              </a:rPr>
              <a:t>Atomic Bomb</a:t>
            </a:r>
            <a:endParaRPr lang="en-US" sz="1600" dirty="0">
              <a:solidFill>
                <a:schemeClr val="bg1"/>
              </a:solidFill>
            </a:endParaRPr>
          </a:p>
        </p:txBody>
      </p:sp>
      <p:sp>
        <p:nvSpPr>
          <p:cNvPr id="14" name="TextBox 13"/>
          <p:cNvSpPr txBox="1"/>
          <p:nvPr/>
        </p:nvSpPr>
        <p:spPr>
          <a:xfrm>
            <a:off x="6056147" y="4246656"/>
            <a:ext cx="2101515" cy="246221"/>
          </a:xfrm>
          <a:prstGeom prst="rect">
            <a:avLst/>
          </a:prstGeom>
          <a:noFill/>
        </p:spPr>
        <p:txBody>
          <a:bodyPr wrap="square" lIns="0" tIns="0" rIns="0" bIns="0" rtlCol="0">
            <a:spAutoFit/>
          </a:bodyPr>
          <a:lstStyle/>
          <a:p>
            <a:pPr algn="ctr"/>
            <a:r>
              <a:rPr lang="en-GB" sz="1600" dirty="0">
                <a:solidFill>
                  <a:schemeClr val="bg1"/>
                </a:solidFill>
              </a:rPr>
              <a:t>Cold War</a:t>
            </a:r>
            <a:endParaRPr lang="en-GB" sz="1600" dirty="0" smtClean="0">
              <a:solidFill>
                <a:schemeClr val="bg1"/>
              </a:solidFill>
            </a:endParaRPr>
          </a:p>
        </p:txBody>
      </p:sp>
      <p:sp>
        <p:nvSpPr>
          <p:cNvPr id="15" name="TextBox 14"/>
          <p:cNvSpPr txBox="1"/>
          <p:nvPr/>
        </p:nvSpPr>
        <p:spPr>
          <a:xfrm>
            <a:off x="3427954" y="3943286"/>
            <a:ext cx="2317902" cy="1938992"/>
          </a:xfrm>
          <a:prstGeom prst="rect">
            <a:avLst/>
          </a:prstGeom>
          <a:noFill/>
        </p:spPr>
        <p:txBody>
          <a:bodyPr wrap="square" lIns="0" tIns="0" rIns="0" bIns="0" rtlCol="0">
            <a:spAutoFit/>
          </a:bodyPr>
          <a:lstStyle/>
          <a:p>
            <a:r>
              <a:rPr lang="en-GB" sz="1300" dirty="0">
                <a:solidFill>
                  <a:schemeClr val="bg1"/>
                </a:solidFill>
              </a:rPr>
              <a:t>Developments in aviation technology during the Second World War had a big impact on the possibility of air travel for civilians. Large pressurised cabins have </a:t>
            </a:r>
            <a:r>
              <a:rPr lang="en-US" sz="1300" dirty="0">
                <a:solidFill>
                  <a:schemeClr val="bg1"/>
                </a:solidFill>
              </a:rPr>
              <a:t> meant that long-distance passenger travel</a:t>
            </a:r>
            <a:r>
              <a:rPr lang="en-US" sz="1300" dirty="0" smtClean="0">
                <a:solidFill>
                  <a:schemeClr val="bg1"/>
                </a:solidFill>
              </a:rPr>
              <a:t>' is possible</a:t>
            </a:r>
            <a:r>
              <a:rPr lang="en-GB" sz="1300" dirty="0" smtClean="0">
                <a:solidFill>
                  <a:schemeClr val="bg1"/>
                </a:solidFill>
              </a:rPr>
              <a:t>, </a:t>
            </a:r>
            <a:r>
              <a:rPr lang="en-GB" sz="1300" dirty="0">
                <a:solidFill>
                  <a:schemeClr val="bg1"/>
                </a:solidFill>
              </a:rPr>
              <a:t>keeping passengers safe and warm.</a:t>
            </a:r>
          </a:p>
          <a:p>
            <a:pPr lvl="0"/>
            <a:r>
              <a:rPr lang="en-GB" sz="900" dirty="0">
                <a:solidFill>
                  <a:schemeClr val="bg1"/>
                </a:solidFill>
              </a:rPr>
              <a:t> </a:t>
            </a:r>
            <a:r>
              <a:rPr lang="en-GB" sz="900" dirty="0">
                <a:solidFill>
                  <a:schemeClr val="bg1"/>
                </a:solidFill>
                <a:cs typeface="Arial" charset="0"/>
                <a:sym typeface="Arial" charset="0"/>
              </a:rPr>
              <a:t>© IWM (FRE MH 22884)</a:t>
            </a:r>
          </a:p>
        </p:txBody>
      </p:sp>
      <p:sp>
        <p:nvSpPr>
          <p:cNvPr id="18" name="TextBox 17">
            <a:hlinkClick r:id="rId2" action="ppaction://hlinksldjump" highlightClick="1"/>
          </p:cNvPr>
          <p:cNvSpPr txBox="1"/>
          <p:nvPr/>
        </p:nvSpPr>
        <p:spPr>
          <a:xfrm>
            <a:off x="7466643" y="6186912"/>
            <a:ext cx="900262" cy="330072"/>
          </a:xfrm>
          <a:prstGeom prst="rect">
            <a:avLst/>
          </a:prstGeom>
          <a:solidFill>
            <a:schemeClr val="accent2"/>
          </a:solidFill>
          <a:effectLst>
            <a:outerShdw blurRad="50800" dist="38100" dir="2700000" algn="tl" rotWithShape="0">
              <a:prstClr val="black">
                <a:alpha val="40000"/>
              </a:prstClr>
            </a:outerShdw>
          </a:effectLst>
        </p:spPr>
        <p:txBody>
          <a:bodyPr wrap="square" lIns="108000" tIns="72000" rIns="108000" bIns="72000" rtlCol="0">
            <a:spAutoFit/>
          </a:bodyPr>
          <a:lstStyle/>
          <a:p>
            <a:pPr algn="ctr"/>
            <a:r>
              <a:rPr lang="en-US" sz="1200" dirty="0" smtClean="0">
                <a:solidFill>
                  <a:schemeClr val="bg1"/>
                </a:solidFill>
              </a:rPr>
              <a:t>reset</a:t>
            </a:r>
            <a:endParaRPr lang="en-US" sz="1200" dirty="0">
              <a:solidFill>
                <a:schemeClr val="bg1"/>
              </a:solidFill>
            </a:endParaRPr>
          </a:p>
        </p:txBody>
      </p:sp>
      <p:sp>
        <p:nvSpPr>
          <p:cNvPr id="21" name="TextBox 20">
            <a:hlinkClick r:id="rId3" action="ppaction://hlinksldjump" highlightClick="1"/>
          </p:cNvPr>
          <p:cNvSpPr txBox="1"/>
          <p:nvPr/>
        </p:nvSpPr>
        <p:spPr>
          <a:xfrm>
            <a:off x="1454400" y="5046426"/>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Info</a:t>
            </a:r>
            <a:endParaRPr lang="en-US" dirty="0"/>
          </a:p>
        </p:txBody>
      </p:sp>
      <p:sp>
        <p:nvSpPr>
          <p:cNvPr id="22" name="TextBox 21">
            <a:hlinkClick r:id="rId4" action="ppaction://hlinksldjump" highlightClick="1"/>
          </p:cNvPr>
          <p:cNvSpPr txBox="1"/>
          <p:nvPr/>
        </p:nvSpPr>
        <p:spPr>
          <a:xfrm>
            <a:off x="6517207" y="5046426"/>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Info</a:t>
            </a:r>
            <a:endParaRPr lang="en-US" dirty="0"/>
          </a:p>
        </p:txBody>
      </p:sp>
      <p:pic>
        <p:nvPicPr>
          <p:cNvPr id="23" name="Picture 2" descr="G:\NILE\Digital Learning\STEM\Images\High Res images\MH_029436.jpg"/>
          <p:cNvPicPr>
            <a:picLocks noGrp="1" noChangeAspect="1" noChangeArrowheads="1"/>
          </p:cNvPicPr>
          <p:nvPr>
            <p:ph type="pic" sz="quarter" idx="10"/>
          </p:nvPr>
        </p:nvPicPr>
        <p:blipFill>
          <a:blip r:embed="rId5" cstate="email">
            <a:extLst>
              <a:ext uri="{28A0092B-C50C-407E-A947-70E740481C1C}">
                <a14:useLocalDpi xmlns:a14="http://schemas.microsoft.com/office/drawing/2010/main" val="0"/>
              </a:ext>
            </a:extLst>
          </a:blip>
          <a:srcRect t="10134" b="1013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G:\NILE\Digital Learning\STEM\Images\High Res images\MH_022884.tif"/>
          <p:cNvPicPr>
            <a:picLocks noGrp="1" noChangeAspect="1" noChangeArrowheads="1"/>
          </p:cNvPicPr>
          <p:nvPr>
            <p:ph type="pic" sz="quarter" idx="11"/>
          </p:nvPr>
        </p:nvPicPr>
        <p:blipFill>
          <a:blip r:embed="rId6" cstate="email">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G:\NILE\Digital Learning\STEM\Images\High Res images\MH_006809.TIF"/>
          <p:cNvPicPr>
            <a:picLocks noGrp="1" noChangeAspect="1" noChangeArrowheads="1"/>
          </p:cNvPicPr>
          <p:nvPr>
            <p:ph type="pic" sz="quarter" idx="12"/>
          </p:nvPr>
        </p:nvPicPr>
        <p:blipFill rotWithShape="1">
          <a:blip r:embed="rId7" cstate="email">
            <a:extLst>
              <a:ext uri="{28A0092B-C50C-407E-A947-70E740481C1C}">
                <a14:useLocalDpi xmlns:a14="http://schemas.microsoft.com/office/drawing/2010/main" val="0"/>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071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dirty="0" smtClean="0"/>
          </a:p>
          <a:p>
            <a:r>
              <a:rPr lang="en-US" dirty="0" smtClean="0"/>
              <a:t>This teaching resource explores the </a:t>
            </a:r>
            <a:r>
              <a:rPr lang="en-US" dirty="0"/>
              <a:t>history and development of the B-29 </a:t>
            </a:r>
            <a:r>
              <a:rPr lang="en-US" dirty="0" err="1"/>
              <a:t>Superfortress</a:t>
            </a:r>
            <a:r>
              <a:rPr lang="en-US" dirty="0"/>
              <a:t> </a:t>
            </a:r>
            <a:r>
              <a:rPr lang="en-US" dirty="0" smtClean="0"/>
              <a:t>bomber in the Second World War </a:t>
            </a:r>
            <a:r>
              <a:rPr lang="en-US" dirty="0"/>
              <a:t>to look at </a:t>
            </a:r>
            <a:r>
              <a:rPr lang="en-US" dirty="0" smtClean="0"/>
              <a:t>different </a:t>
            </a:r>
            <a:r>
              <a:rPr lang="en-US" dirty="0"/>
              <a:t>aspects of STEM </a:t>
            </a:r>
            <a:r>
              <a:rPr lang="en-US" dirty="0" smtClean="0"/>
              <a:t>for Key stages 3-4, through asking questions to encourage student enquiry. </a:t>
            </a:r>
            <a:r>
              <a:rPr lang="en-GB" dirty="0" smtClean="0"/>
              <a:t>Accompanying downloadable teacher notes are available providing further information and ideas linking to the National Curriculum for </a:t>
            </a:r>
            <a:r>
              <a:rPr lang="en-GB" dirty="0" smtClean="0">
                <a:hlinkClick r:id="rId3"/>
              </a:rPr>
              <a:t>Science</a:t>
            </a:r>
            <a:r>
              <a:rPr lang="en-GB" dirty="0" smtClean="0"/>
              <a:t>, and </a:t>
            </a:r>
            <a:r>
              <a:rPr lang="en-GB" dirty="0" smtClean="0">
                <a:hlinkClick r:id="rId4"/>
              </a:rPr>
              <a:t>Maths</a:t>
            </a:r>
            <a:r>
              <a:rPr lang="en-GB" dirty="0"/>
              <a:t>.</a:t>
            </a:r>
            <a:endParaRPr lang="en-GB" dirty="0" smtClean="0"/>
          </a:p>
          <a:p>
            <a:endParaRPr lang="en-GB" dirty="0"/>
          </a:p>
          <a:p>
            <a:endParaRPr lang="en-GB" dirty="0"/>
          </a:p>
        </p:txBody>
      </p:sp>
      <p:sp>
        <p:nvSpPr>
          <p:cNvPr id="3" name="Title 2"/>
          <p:cNvSpPr>
            <a:spLocks noGrp="1"/>
          </p:cNvSpPr>
          <p:nvPr>
            <p:ph type="title"/>
          </p:nvPr>
        </p:nvSpPr>
        <p:spPr/>
        <p:txBody>
          <a:bodyPr/>
          <a:lstStyle/>
          <a:p>
            <a:r>
              <a:rPr lang="en-GB" dirty="0" smtClean="0"/>
              <a:t>About this resource</a:t>
            </a:r>
            <a:endParaRPr lang="en-GB" dirty="0"/>
          </a:p>
        </p:txBody>
      </p:sp>
    </p:spTree>
    <p:extLst>
      <p:ext uri="{BB962C8B-B14F-4D97-AF65-F5344CB8AC3E}">
        <p14:creationId xmlns:p14="http://schemas.microsoft.com/office/powerpoint/2010/main" val="31293321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60000" indent="-360000"/>
            <a:r>
              <a:rPr lang="en-US" b="1" dirty="0">
                <a:solidFill>
                  <a:schemeClr val="accent2"/>
                </a:solidFill>
              </a:rPr>
              <a:t>7</a:t>
            </a:r>
            <a:r>
              <a:rPr lang="en-US" dirty="0"/>
              <a:t>	</a:t>
            </a:r>
            <a:r>
              <a:rPr lang="en-GB" dirty="0"/>
              <a:t>What has been the legacy of the B-29?</a:t>
            </a:r>
            <a:endParaRPr lang="en-US" dirty="0"/>
          </a:p>
        </p:txBody>
      </p:sp>
      <p:sp>
        <p:nvSpPr>
          <p:cNvPr id="12" name="TextBox 11"/>
          <p:cNvSpPr txBox="1"/>
          <p:nvPr/>
        </p:nvSpPr>
        <p:spPr>
          <a:xfrm>
            <a:off x="1031052" y="4246656"/>
            <a:ext cx="2101515" cy="738664"/>
          </a:xfrm>
          <a:prstGeom prst="rect">
            <a:avLst/>
          </a:prstGeom>
          <a:noFill/>
        </p:spPr>
        <p:txBody>
          <a:bodyPr wrap="square" lIns="0" tIns="0" rIns="0" bIns="0" rtlCol="0">
            <a:spAutoFit/>
          </a:bodyPr>
          <a:lstStyle/>
          <a:p>
            <a:pPr algn="ctr"/>
            <a:r>
              <a:rPr lang="en-GB" sz="1600" dirty="0">
                <a:solidFill>
                  <a:schemeClr val="bg1"/>
                </a:solidFill>
              </a:rPr>
              <a:t>What problems could result from enemy fire</a:t>
            </a:r>
            <a:br>
              <a:rPr lang="en-GB" sz="1600" dirty="0">
                <a:solidFill>
                  <a:schemeClr val="bg1"/>
                </a:solidFill>
              </a:rPr>
            </a:br>
            <a:r>
              <a:rPr lang="en-GB" sz="1600" dirty="0">
                <a:solidFill>
                  <a:schemeClr val="bg1"/>
                </a:solidFill>
              </a:rPr>
              <a:t>at high altitude?</a:t>
            </a:r>
            <a:endParaRPr lang="en-US" sz="1600" dirty="0">
              <a:solidFill>
                <a:schemeClr val="bg1"/>
              </a:solidFill>
            </a:endParaRPr>
          </a:p>
        </p:txBody>
      </p:sp>
      <p:sp>
        <p:nvSpPr>
          <p:cNvPr id="13" name="TextBox 12"/>
          <p:cNvSpPr txBox="1"/>
          <p:nvPr/>
        </p:nvSpPr>
        <p:spPr>
          <a:xfrm>
            <a:off x="3536147" y="4246656"/>
            <a:ext cx="2101515" cy="738664"/>
          </a:xfrm>
          <a:prstGeom prst="rect">
            <a:avLst/>
          </a:prstGeom>
          <a:noFill/>
        </p:spPr>
        <p:txBody>
          <a:bodyPr wrap="square" lIns="0" tIns="0" rIns="0" bIns="0" rtlCol="0">
            <a:spAutoFit/>
          </a:bodyPr>
          <a:lstStyle/>
          <a:p>
            <a:pPr algn="ctr"/>
            <a:r>
              <a:rPr lang="en-GB" sz="1600" dirty="0">
                <a:solidFill>
                  <a:schemeClr val="bg1"/>
                </a:solidFill>
              </a:rPr>
              <a:t>What changes were needed to create the</a:t>
            </a:r>
            <a:br>
              <a:rPr lang="en-GB" sz="1600" dirty="0">
                <a:solidFill>
                  <a:schemeClr val="bg1"/>
                </a:solidFill>
              </a:rPr>
            </a:br>
            <a:r>
              <a:rPr lang="en-GB" sz="1600" dirty="0">
                <a:solidFill>
                  <a:schemeClr val="bg1"/>
                </a:solidFill>
              </a:rPr>
              <a:t>lift needed for take-off?</a:t>
            </a:r>
            <a:endParaRPr lang="en-US" sz="1600" dirty="0">
              <a:solidFill>
                <a:schemeClr val="bg1"/>
              </a:solidFill>
            </a:endParaRPr>
          </a:p>
        </p:txBody>
      </p:sp>
      <p:sp>
        <p:nvSpPr>
          <p:cNvPr id="15" name="TextBox 14"/>
          <p:cNvSpPr txBox="1"/>
          <p:nvPr/>
        </p:nvSpPr>
        <p:spPr>
          <a:xfrm>
            <a:off x="5947954" y="3710254"/>
            <a:ext cx="2317902" cy="2339102"/>
          </a:xfrm>
          <a:prstGeom prst="rect">
            <a:avLst/>
          </a:prstGeom>
          <a:noFill/>
        </p:spPr>
        <p:txBody>
          <a:bodyPr wrap="square" lIns="0" tIns="0" rIns="0" bIns="0" rtlCol="0">
            <a:spAutoFit/>
          </a:bodyPr>
          <a:lstStyle/>
          <a:p>
            <a:pPr lvl="0"/>
            <a:r>
              <a:rPr lang="en-GB" sz="1300" dirty="0">
                <a:solidFill>
                  <a:schemeClr val="bg1"/>
                </a:solidFill>
                <a:cs typeface="Arial" charset="0"/>
                <a:sym typeface="Arial" charset="0"/>
              </a:rPr>
              <a:t>The end of the Second World War signalled the start of the atomic age. The United States, the Soviet Union, Britain and France raced to develop their own nuclear weapons. These countries adopted a policy of nuclear deterrence, using the threat of massive retaliation to prevent nuclear attack by an enemy.</a:t>
            </a:r>
          </a:p>
          <a:p>
            <a:pPr lvl="0"/>
            <a:r>
              <a:rPr lang="en-GB" sz="900" dirty="0">
                <a:solidFill>
                  <a:schemeClr val="bg1"/>
                </a:solidFill>
                <a:cs typeface="Arial" charset="0"/>
                <a:sym typeface="Arial" charset="0"/>
              </a:rPr>
              <a:t>© IWM (MH 6809)</a:t>
            </a:r>
          </a:p>
        </p:txBody>
      </p:sp>
      <p:sp>
        <p:nvSpPr>
          <p:cNvPr id="18" name="TextBox 17">
            <a:hlinkClick r:id="rId2" action="ppaction://hlinksldjump" highlightClick="1"/>
          </p:cNvPr>
          <p:cNvSpPr txBox="1"/>
          <p:nvPr/>
        </p:nvSpPr>
        <p:spPr>
          <a:xfrm>
            <a:off x="7466643" y="6186912"/>
            <a:ext cx="900262" cy="330072"/>
          </a:xfrm>
          <a:prstGeom prst="rect">
            <a:avLst/>
          </a:prstGeom>
          <a:solidFill>
            <a:schemeClr val="accent2"/>
          </a:solidFill>
          <a:effectLst>
            <a:outerShdw blurRad="50800" dist="38100" dir="2700000" algn="tl" rotWithShape="0">
              <a:prstClr val="black">
                <a:alpha val="40000"/>
              </a:prstClr>
            </a:outerShdw>
          </a:effectLst>
        </p:spPr>
        <p:txBody>
          <a:bodyPr wrap="square" lIns="108000" tIns="72000" rIns="108000" bIns="72000" rtlCol="0">
            <a:spAutoFit/>
          </a:bodyPr>
          <a:lstStyle/>
          <a:p>
            <a:pPr algn="ctr"/>
            <a:r>
              <a:rPr lang="en-US" sz="1200" dirty="0" smtClean="0">
                <a:solidFill>
                  <a:schemeClr val="bg1"/>
                </a:solidFill>
              </a:rPr>
              <a:t>reset</a:t>
            </a:r>
            <a:endParaRPr lang="en-US" sz="1200" dirty="0">
              <a:solidFill>
                <a:schemeClr val="bg1"/>
              </a:solidFill>
            </a:endParaRPr>
          </a:p>
        </p:txBody>
      </p:sp>
      <p:sp>
        <p:nvSpPr>
          <p:cNvPr id="19" name="TextBox 18">
            <a:hlinkClick r:id="rId3" action="ppaction://hlinksldjump" highlightClick="1"/>
          </p:cNvPr>
          <p:cNvSpPr txBox="1"/>
          <p:nvPr/>
        </p:nvSpPr>
        <p:spPr>
          <a:xfrm>
            <a:off x="1454400" y="5046426"/>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Info</a:t>
            </a:r>
            <a:endParaRPr lang="en-US" dirty="0"/>
          </a:p>
        </p:txBody>
      </p:sp>
      <p:sp>
        <p:nvSpPr>
          <p:cNvPr id="20" name="TextBox 19">
            <a:hlinkClick r:id="rId4" action="ppaction://hlinksldjump" highlightClick="1"/>
          </p:cNvPr>
          <p:cNvSpPr txBox="1"/>
          <p:nvPr/>
        </p:nvSpPr>
        <p:spPr>
          <a:xfrm>
            <a:off x="3974904" y="5046426"/>
            <a:ext cx="1224000" cy="531458"/>
          </a:xfrm>
          <a:prstGeom prst="rect">
            <a:avLst/>
          </a:prstGeom>
          <a:solidFill>
            <a:srgbClr val="FFC000"/>
          </a:solidFill>
          <a:effectLst>
            <a:outerShdw blurRad="50800" dist="38100" dir="2700000" algn="tl" rotWithShape="0">
              <a:prstClr val="black">
                <a:alpha val="40000"/>
              </a:prstClr>
            </a:outerShdw>
          </a:effectLst>
        </p:spPr>
        <p:txBody>
          <a:bodyPr wrap="square" lIns="108000" tIns="125999" rIns="108000" bIns="125999" rtlCol="0">
            <a:spAutoFit/>
          </a:bodyPr>
          <a:lstStyle/>
          <a:p>
            <a:pPr algn="ctr"/>
            <a:r>
              <a:rPr lang="en-US" dirty="0" smtClean="0"/>
              <a:t>Info</a:t>
            </a:r>
            <a:endParaRPr lang="en-US" dirty="0"/>
          </a:p>
        </p:txBody>
      </p:sp>
      <p:pic>
        <p:nvPicPr>
          <p:cNvPr id="17" name="Picture Placeholder 4"/>
          <p:cNvPicPr>
            <a:picLocks noGrp="1" noChangeAspect="1"/>
          </p:cNvPicPr>
          <p:nvPr>
            <p:ph type="pic" sz="quarter" idx="10"/>
          </p:nvPr>
        </p:nvPicPr>
        <p:blipFill>
          <a:blip r:embed="rId5" cstate="email">
            <a:extLst>
              <a:ext uri="{28A0092B-C50C-407E-A947-70E740481C1C}">
                <a14:useLocalDpi xmlns:a14="http://schemas.microsoft.com/office/drawing/2010/main" val="0"/>
              </a:ext>
            </a:extLst>
          </a:blip>
          <a:srcRect t="10122" b="10122"/>
          <a:stretch>
            <a:fillRect/>
          </a:stretch>
        </p:blipFill>
        <p:spPr/>
      </p:pic>
      <p:pic>
        <p:nvPicPr>
          <p:cNvPr id="22" name="Picture 3" descr="G:\NILE\Digital Learning\STEM\Images\High Res images\MH_022884.tif"/>
          <p:cNvPicPr>
            <a:picLocks noGrp="1" noChangeAspect="1" noChangeArrowheads="1"/>
          </p:cNvPicPr>
          <p:nvPr>
            <p:ph type="pic" sz="quarter" idx="11"/>
          </p:nvPr>
        </p:nvPicPr>
        <p:blipFill>
          <a:blip r:embed="rId6" cstate="email">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G:\NILE\Digital Learning\STEM\Images\High Res images\MH_006809.TIF"/>
          <p:cNvPicPr>
            <a:picLocks noGrp="1" noChangeAspect="1" noChangeArrowheads="1"/>
          </p:cNvPicPr>
          <p:nvPr>
            <p:ph type="pic" sz="quarter" idx="12"/>
          </p:nvPr>
        </p:nvPicPr>
        <p:blipFill rotWithShape="1">
          <a:blip r:embed="rId7" cstate="email">
            <a:extLst>
              <a:ext uri="{28A0092B-C50C-407E-A947-70E740481C1C}">
                <a14:useLocalDpi xmlns:a14="http://schemas.microsoft.com/office/drawing/2010/main" val="0"/>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957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cstate="email">
            <a:extLst>
              <a:ext uri="{28A0092B-C50C-407E-A947-70E740481C1C}">
                <a14:useLocalDpi xmlns:a14="http://schemas.microsoft.com/office/drawing/2010/main" val="0"/>
              </a:ext>
            </a:extLst>
          </a:blip>
          <a:srcRect/>
          <a:stretch>
            <a:fillRect/>
          </a:stretch>
        </p:blipFill>
        <p:spPr/>
      </p:pic>
      <p:sp>
        <p:nvSpPr>
          <p:cNvPr id="2" name="Title 1"/>
          <p:cNvSpPr>
            <a:spLocks noGrp="1"/>
          </p:cNvSpPr>
          <p:nvPr>
            <p:ph type="title"/>
          </p:nvPr>
        </p:nvSpPr>
        <p:spPr/>
        <p:txBody>
          <a:bodyPr/>
          <a:lstStyle/>
          <a:p>
            <a:pPr marL="360000" indent="-360000"/>
            <a:r>
              <a:rPr lang="en-US" b="1" dirty="0" smtClean="0">
                <a:solidFill>
                  <a:schemeClr val="accent2"/>
                </a:solidFill>
              </a:rPr>
              <a:t>1 </a:t>
            </a:r>
            <a:r>
              <a:rPr lang="en-GB" dirty="0" smtClean="0"/>
              <a:t>What </a:t>
            </a:r>
            <a:r>
              <a:rPr lang="en-GB" dirty="0"/>
              <a:t>plane preceded the B-29?</a:t>
            </a:r>
            <a:endParaRPr lang="en-US" dirty="0"/>
          </a:p>
        </p:txBody>
      </p:sp>
      <p:pic>
        <p:nvPicPr>
          <p:cNvPr id="5" name="Picture 4">
            <a:hlinkClick r:id="rId4" action="ppaction://hlinksldjump" highlightClick="1"/>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917573" y="4911355"/>
            <a:ext cx="423041" cy="423041"/>
          </a:xfrm>
          <a:prstGeom prst="rect">
            <a:avLst/>
          </a:prstGeom>
          <a:effectLst/>
        </p:spPr>
      </p:pic>
      <p:pic>
        <p:nvPicPr>
          <p:cNvPr id="10" name="Picture 9">
            <a:hlinkClick r:id="rId6" action="ppaction://hlinksldjump" highlightClick="1"/>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777796" y="4108478"/>
            <a:ext cx="423041" cy="423041"/>
          </a:xfrm>
          <a:prstGeom prst="rect">
            <a:avLst/>
          </a:prstGeom>
          <a:effectLst/>
        </p:spPr>
      </p:pic>
      <p:pic>
        <p:nvPicPr>
          <p:cNvPr id="11" name="Picture 10">
            <a:hlinkClick r:id="rId7" action="ppaction://hlinksldjump" highlightClick="1"/>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112789" y="4019891"/>
            <a:ext cx="423041" cy="423041"/>
          </a:xfrm>
          <a:prstGeom prst="rect">
            <a:avLst/>
          </a:prstGeom>
          <a:effectLst/>
        </p:spPr>
      </p:pic>
      <p:pic>
        <p:nvPicPr>
          <p:cNvPr id="12" name="Picture 11">
            <a:hlinkClick r:id="rId8" action="ppaction://hlinksldjump" highlightClick="1"/>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13074" y="4831967"/>
            <a:ext cx="423041" cy="423041"/>
          </a:xfrm>
          <a:prstGeom prst="rect">
            <a:avLst/>
          </a:prstGeom>
          <a:effectLst/>
        </p:spPr>
      </p:pic>
      <p:pic>
        <p:nvPicPr>
          <p:cNvPr id="13" name="Picture 12">
            <a:hlinkClick r:id="rId9" action="ppaction://hlinksldjump" highlightClick="1"/>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06053" y="2693335"/>
            <a:ext cx="423041" cy="423041"/>
          </a:xfrm>
          <a:prstGeom prst="rect">
            <a:avLst/>
          </a:prstGeom>
          <a:effectLst/>
        </p:spPr>
      </p:pic>
    </p:spTree>
    <p:extLst>
      <p:ext uri="{BB962C8B-B14F-4D97-AF65-F5344CB8AC3E}">
        <p14:creationId xmlns:p14="http://schemas.microsoft.com/office/powerpoint/2010/main" val="2181452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descr="G:\NILE\Digital Learning\STEM\Images\High Res images\FRE_014905.jpg"/>
          <p:cNvPicPr>
            <a:picLocks noGrp="1" noChangeAspect="1" noChangeArrowheads="1"/>
          </p:cNvPicPr>
          <p:nvPr>
            <p:ph type="pic" sz="quarter" idx="10"/>
          </p:nvPr>
        </p:nvPicPr>
        <p:blipFill>
          <a:blip r:embed="rId2" cstate="email">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marL="360000" indent="-360000"/>
            <a:r>
              <a:rPr lang="en-US" b="1" dirty="0" smtClean="0">
                <a:solidFill>
                  <a:schemeClr val="accent2"/>
                </a:solidFill>
              </a:rPr>
              <a:t>1 </a:t>
            </a:r>
            <a:r>
              <a:rPr lang="en-GB" dirty="0" smtClean="0"/>
              <a:t>What </a:t>
            </a:r>
            <a:r>
              <a:rPr lang="en-GB" dirty="0"/>
              <a:t>plane preceded the B-29?</a:t>
            </a:r>
            <a:endParaRPr lang="en-US" dirty="0"/>
          </a:p>
        </p:txBody>
      </p:sp>
      <p:sp>
        <p:nvSpPr>
          <p:cNvPr id="13" name="Rectangle 3"/>
          <p:cNvSpPr/>
          <p:nvPr/>
        </p:nvSpPr>
        <p:spPr>
          <a:xfrm>
            <a:off x="5460660" y="1539244"/>
            <a:ext cx="2905465" cy="4699556"/>
          </a:xfrm>
          <a:custGeom>
            <a:avLst/>
            <a:gdLst>
              <a:gd name="connsiteX0" fmla="*/ 0 w 4896584"/>
              <a:gd name="connsiteY0" fmla="*/ 0 h 3516369"/>
              <a:gd name="connsiteX1" fmla="*/ 4896584 w 4896584"/>
              <a:gd name="connsiteY1" fmla="*/ 0 h 3516369"/>
              <a:gd name="connsiteX2" fmla="*/ 4896584 w 4896584"/>
              <a:gd name="connsiteY2" fmla="*/ 3516369 h 3516369"/>
              <a:gd name="connsiteX3" fmla="*/ 0 w 4896584"/>
              <a:gd name="connsiteY3" fmla="*/ 3516369 h 3516369"/>
              <a:gd name="connsiteX4" fmla="*/ 0 w 4896584"/>
              <a:gd name="connsiteY4" fmla="*/ 0 h 3516369"/>
              <a:gd name="connsiteX0" fmla="*/ 0 w 4896584"/>
              <a:gd name="connsiteY0" fmla="*/ 0 h 4651833"/>
              <a:gd name="connsiteX1" fmla="*/ 4896584 w 4896584"/>
              <a:gd name="connsiteY1" fmla="*/ 0 h 4651833"/>
              <a:gd name="connsiteX2" fmla="*/ 4896584 w 4896584"/>
              <a:gd name="connsiteY2" fmla="*/ 3516369 h 4651833"/>
              <a:gd name="connsiteX3" fmla="*/ 1477107 w 4896584"/>
              <a:gd name="connsiteY3" fmla="*/ 4651833 h 4651833"/>
              <a:gd name="connsiteX4" fmla="*/ 0 w 4896584"/>
              <a:gd name="connsiteY4" fmla="*/ 0 h 4651833"/>
              <a:gd name="connsiteX0" fmla="*/ 0 w 4896584"/>
              <a:gd name="connsiteY0" fmla="*/ 0 h 4693527"/>
              <a:gd name="connsiteX1" fmla="*/ 4896584 w 4896584"/>
              <a:gd name="connsiteY1" fmla="*/ 0 h 4693527"/>
              <a:gd name="connsiteX2" fmla="*/ 4896584 w 4896584"/>
              <a:gd name="connsiteY2" fmla="*/ 4693527 h 4693527"/>
              <a:gd name="connsiteX3" fmla="*/ 1477107 w 4896584"/>
              <a:gd name="connsiteY3" fmla="*/ 4651833 h 4693527"/>
              <a:gd name="connsiteX4" fmla="*/ 0 w 4896584"/>
              <a:gd name="connsiteY4" fmla="*/ 0 h 4693527"/>
              <a:gd name="connsiteX0" fmla="*/ 0 w 4896584"/>
              <a:gd name="connsiteY0" fmla="*/ 0 h 4693875"/>
              <a:gd name="connsiteX1" fmla="*/ 4896584 w 4896584"/>
              <a:gd name="connsiteY1" fmla="*/ 0 h 4693875"/>
              <a:gd name="connsiteX2" fmla="*/ 4896584 w 4896584"/>
              <a:gd name="connsiteY2" fmla="*/ 4693527 h 4693875"/>
              <a:gd name="connsiteX3" fmla="*/ 1498127 w 4896584"/>
              <a:gd name="connsiteY3" fmla="*/ 4693875 h 4693875"/>
              <a:gd name="connsiteX4" fmla="*/ 0 w 4896584"/>
              <a:gd name="connsiteY4" fmla="*/ 0 h 4693875"/>
              <a:gd name="connsiteX0" fmla="*/ 1413239 w 3398457"/>
              <a:gd name="connsiteY0" fmla="*/ 0 h 4693875"/>
              <a:gd name="connsiteX1" fmla="*/ 3398457 w 3398457"/>
              <a:gd name="connsiteY1" fmla="*/ 0 h 4693875"/>
              <a:gd name="connsiteX2" fmla="*/ 3398457 w 3398457"/>
              <a:gd name="connsiteY2" fmla="*/ 4693527 h 4693875"/>
              <a:gd name="connsiteX3" fmla="*/ 0 w 3398457"/>
              <a:gd name="connsiteY3" fmla="*/ 4693875 h 4693875"/>
              <a:gd name="connsiteX4" fmla="*/ 1413239 w 3398457"/>
              <a:gd name="connsiteY4" fmla="*/ 0 h 4693875"/>
              <a:gd name="connsiteX0" fmla="*/ 1413239 w 3398457"/>
              <a:gd name="connsiteY0" fmla="*/ 0 h 4693875"/>
              <a:gd name="connsiteX1" fmla="*/ 3398457 w 3398457"/>
              <a:gd name="connsiteY1" fmla="*/ 0 h 4693875"/>
              <a:gd name="connsiteX2" fmla="*/ 3398457 w 3398457"/>
              <a:gd name="connsiteY2" fmla="*/ 4693527 h 4693875"/>
              <a:gd name="connsiteX3" fmla="*/ 0 w 3398457"/>
              <a:gd name="connsiteY3" fmla="*/ 4693875 h 4693875"/>
              <a:gd name="connsiteX4" fmla="*/ 1413239 w 3398457"/>
              <a:gd name="connsiteY4" fmla="*/ 0 h 4693875"/>
              <a:gd name="connsiteX0" fmla="*/ 1392218 w 3377436"/>
              <a:gd name="connsiteY0" fmla="*/ 0 h 4693875"/>
              <a:gd name="connsiteX1" fmla="*/ 3377436 w 3377436"/>
              <a:gd name="connsiteY1" fmla="*/ 0 h 4693875"/>
              <a:gd name="connsiteX2" fmla="*/ 3377436 w 3377436"/>
              <a:gd name="connsiteY2" fmla="*/ 4693527 h 4693875"/>
              <a:gd name="connsiteX3" fmla="*/ 0 w 3377436"/>
              <a:gd name="connsiteY3" fmla="*/ 4693875 h 4693875"/>
              <a:gd name="connsiteX4" fmla="*/ 1392218 w 3377436"/>
              <a:gd name="connsiteY4" fmla="*/ 0 h 4693875"/>
              <a:gd name="connsiteX0" fmla="*/ 1476301 w 3461519"/>
              <a:gd name="connsiteY0" fmla="*/ 0 h 4693527"/>
              <a:gd name="connsiteX1" fmla="*/ 3461519 w 3461519"/>
              <a:gd name="connsiteY1" fmla="*/ 0 h 4693527"/>
              <a:gd name="connsiteX2" fmla="*/ 3461519 w 3461519"/>
              <a:gd name="connsiteY2" fmla="*/ 4693527 h 4693527"/>
              <a:gd name="connsiteX3" fmla="*/ 0 w 3461519"/>
              <a:gd name="connsiteY3" fmla="*/ 4683364 h 4693527"/>
              <a:gd name="connsiteX4" fmla="*/ 1476301 w 3461519"/>
              <a:gd name="connsiteY4" fmla="*/ 0 h 4693527"/>
              <a:gd name="connsiteX0" fmla="*/ 994388 w 3461519"/>
              <a:gd name="connsiteY0" fmla="*/ 0 h 4705900"/>
              <a:gd name="connsiteX1" fmla="*/ 3461519 w 3461519"/>
              <a:gd name="connsiteY1" fmla="*/ 12373 h 4705900"/>
              <a:gd name="connsiteX2" fmla="*/ 3461519 w 3461519"/>
              <a:gd name="connsiteY2" fmla="*/ 4705900 h 4705900"/>
              <a:gd name="connsiteX3" fmla="*/ 0 w 3461519"/>
              <a:gd name="connsiteY3" fmla="*/ 4695737 h 4705900"/>
              <a:gd name="connsiteX4" fmla="*/ 994388 w 3461519"/>
              <a:gd name="connsiteY4" fmla="*/ 0 h 4705900"/>
              <a:gd name="connsiteX0" fmla="*/ 438334 w 2905465"/>
              <a:gd name="connsiteY0" fmla="*/ 0 h 4705900"/>
              <a:gd name="connsiteX1" fmla="*/ 2905465 w 2905465"/>
              <a:gd name="connsiteY1" fmla="*/ 12373 h 4705900"/>
              <a:gd name="connsiteX2" fmla="*/ 2905465 w 2905465"/>
              <a:gd name="connsiteY2" fmla="*/ 4705900 h 4705900"/>
              <a:gd name="connsiteX3" fmla="*/ 0 w 2905465"/>
              <a:gd name="connsiteY3" fmla="*/ 4695737 h 4705900"/>
              <a:gd name="connsiteX4" fmla="*/ 438334 w 2905465"/>
              <a:gd name="connsiteY4" fmla="*/ 0 h 470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465" h="4705900">
                <a:moveTo>
                  <a:pt x="438334" y="0"/>
                </a:moveTo>
                <a:lnTo>
                  <a:pt x="2905465" y="12373"/>
                </a:lnTo>
                <a:lnTo>
                  <a:pt x="2905465" y="4705900"/>
                </a:lnTo>
                <a:lnTo>
                  <a:pt x="0" y="4695737"/>
                </a:lnTo>
                <a:lnTo>
                  <a:pt x="438334" y="0"/>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684000" tIns="252000" rIns="251999" rtlCol="0" anchor="t" anchorCtr="0"/>
          <a:lstStyle/>
          <a:p>
            <a:r>
              <a:rPr lang="en-US" dirty="0"/>
              <a:t>B-17 Flying </a:t>
            </a:r>
            <a:r>
              <a:rPr lang="en-US" dirty="0" smtClean="0"/>
              <a:t>Fortress</a:t>
            </a:r>
            <a:endParaRPr lang="en-US" dirty="0"/>
          </a:p>
          <a:p>
            <a:pPr lvl="0"/>
            <a:r>
              <a:rPr lang="en-GB" sz="1300" dirty="0"/>
              <a:t>The B-17 was developed by the USAAC (United States Army Air Corps) for strategic bombing in the Second World War against German industrial and military targets. Before the start of the war no-one knew the exact nature of aerial warfare and the conditions in which the B-17 would operate. The initial B-17 designs were based on assumptions of aerial warfare rather than actual experience</a:t>
            </a:r>
            <a:r>
              <a:rPr lang="en-GB" sz="1300" dirty="0" smtClean="0"/>
              <a:t>.</a:t>
            </a:r>
          </a:p>
          <a:p>
            <a:pPr lvl="0"/>
            <a:endParaRPr lang="en-GB" sz="1300" dirty="0"/>
          </a:p>
          <a:p>
            <a:r>
              <a:rPr lang="en-GB" sz="900" dirty="0">
                <a:latin typeface="Arial" charset="0"/>
                <a:cs typeface="Arial" charset="0"/>
                <a:sym typeface="Arial" charset="0"/>
              </a:rPr>
              <a:t>© IWM (FRE 14905)</a:t>
            </a:r>
          </a:p>
          <a:p>
            <a:pPr lvl="0"/>
            <a:endParaRPr lang="en-GB" sz="1000" dirty="0"/>
          </a:p>
        </p:txBody>
      </p:sp>
      <p:sp>
        <p:nvSpPr>
          <p:cNvPr id="10" name="TextBox 9">
            <a:hlinkClick r:id="rId3" action="ppaction://hlinksldjump" highlightClick="1"/>
          </p:cNvPr>
          <p:cNvSpPr txBox="1"/>
          <p:nvPr/>
        </p:nvSpPr>
        <p:spPr>
          <a:xfrm>
            <a:off x="7421016" y="5775558"/>
            <a:ext cx="851338" cy="288147"/>
          </a:xfrm>
          <a:prstGeom prst="rect">
            <a:avLst/>
          </a:prstGeom>
          <a:solidFill>
            <a:schemeClr val="accent4">
              <a:alpha val="25000"/>
            </a:schemeClr>
          </a:solidFill>
        </p:spPr>
        <p:txBody>
          <a:bodyPr wrap="square" lIns="36000" tIns="36000" rIns="36000" bIns="36000" rtlCol="0" anchor="ctr">
            <a:spAutoFit/>
          </a:bodyPr>
          <a:lstStyle/>
          <a:p>
            <a:pPr algn="ctr"/>
            <a:r>
              <a:rPr lang="en-US" sz="1400" b="1" dirty="0" smtClean="0">
                <a:solidFill>
                  <a:schemeClr val="bg1"/>
                </a:solidFill>
              </a:rPr>
              <a:t>x </a:t>
            </a:r>
            <a:r>
              <a:rPr lang="en-US" sz="1400" b="1" dirty="0" smtClean="0">
                <a:solidFill>
                  <a:schemeClr val="bg1"/>
                </a:solidFill>
                <a:hlinkClick r:id="rId4" action="ppaction://hlinksldjump"/>
              </a:rPr>
              <a:t>close</a:t>
            </a:r>
            <a:endParaRPr lang="en-US" sz="1400" b="1" dirty="0">
              <a:solidFill>
                <a:schemeClr val="bg1"/>
              </a:solidFill>
            </a:endParaRPr>
          </a:p>
        </p:txBody>
      </p:sp>
    </p:spTree>
    <p:extLst>
      <p:ext uri="{BB962C8B-B14F-4D97-AF65-F5344CB8AC3E}">
        <p14:creationId xmlns:p14="http://schemas.microsoft.com/office/powerpoint/2010/main" val="304987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2" descr="G:\NILE\Digital Learning\STEM\Images\High Res images\EA_030841.jpg"/>
          <p:cNvPicPr>
            <a:picLocks noGrp="1" noChangeAspect="1" noChangeArrowheads="1"/>
          </p:cNvPicPr>
          <p:nvPr>
            <p:ph type="pic" sz="quarter" idx="10"/>
          </p:nvPr>
        </p:nvPicPr>
        <p:blipFill>
          <a:blip r:embed="rId2" cstate="email">
            <a:extLst>
              <a:ext uri="{28A0092B-C50C-407E-A947-70E740481C1C}">
                <a14:useLocalDpi xmlns:a14="http://schemas.microsoft.com/office/drawing/2010/main" val="0"/>
              </a:ext>
            </a:extLst>
          </a:blip>
          <a:srcRect t="9369" b="936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solidFill>
                  <a:schemeClr val="accent2"/>
                </a:solidFill>
              </a:rPr>
              <a:t>1 </a:t>
            </a:r>
            <a:r>
              <a:rPr lang="en-US" dirty="0"/>
              <a:t>B-17 Flying Fortress</a:t>
            </a:r>
          </a:p>
        </p:txBody>
      </p:sp>
      <p:sp>
        <p:nvSpPr>
          <p:cNvPr id="14" name="Rectangle 3"/>
          <p:cNvSpPr/>
          <p:nvPr/>
        </p:nvSpPr>
        <p:spPr>
          <a:xfrm>
            <a:off x="799913" y="1551600"/>
            <a:ext cx="5359038" cy="4687200"/>
          </a:xfrm>
          <a:custGeom>
            <a:avLst/>
            <a:gdLst>
              <a:gd name="connsiteX0" fmla="*/ 0 w 4896584"/>
              <a:gd name="connsiteY0" fmla="*/ 0 h 3516369"/>
              <a:gd name="connsiteX1" fmla="*/ 4896584 w 4896584"/>
              <a:gd name="connsiteY1" fmla="*/ 0 h 3516369"/>
              <a:gd name="connsiteX2" fmla="*/ 4896584 w 4896584"/>
              <a:gd name="connsiteY2" fmla="*/ 3516369 h 3516369"/>
              <a:gd name="connsiteX3" fmla="*/ 0 w 4896584"/>
              <a:gd name="connsiteY3" fmla="*/ 3516369 h 3516369"/>
              <a:gd name="connsiteX4" fmla="*/ 0 w 4896584"/>
              <a:gd name="connsiteY4" fmla="*/ 0 h 3516369"/>
              <a:gd name="connsiteX0" fmla="*/ 0 w 4896584"/>
              <a:gd name="connsiteY0" fmla="*/ 0 h 4651833"/>
              <a:gd name="connsiteX1" fmla="*/ 4896584 w 4896584"/>
              <a:gd name="connsiteY1" fmla="*/ 0 h 4651833"/>
              <a:gd name="connsiteX2" fmla="*/ 4896584 w 4896584"/>
              <a:gd name="connsiteY2" fmla="*/ 3516369 h 4651833"/>
              <a:gd name="connsiteX3" fmla="*/ 1477107 w 4896584"/>
              <a:gd name="connsiteY3" fmla="*/ 4651833 h 4651833"/>
              <a:gd name="connsiteX4" fmla="*/ 0 w 4896584"/>
              <a:gd name="connsiteY4" fmla="*/ 0 h 4651833"/>
              <a:gd name="connsiteX0" fmla="*/ 1686507 w 6583091"/>
              <a:gd name="connsiteY0" fmla="*/ 0 h 4693874"/>
              <a:gd name="connsiteX1" fmla="*/ 6583091 w 6583091"/>
              <a:gd name="connsiteY1" fmla="*/ 0 h 4693874"/>
              <a:gd name="connsiteX2" fmla="*/ 6583091 w 6583091"/>
              <a:gd name="connsiteY2" fmla="*/ 3516369 h 4693874"/>
              <a:gd name="connsiteX3" fmla="*/ 0 w 6583091"/>
              <a:gd name="connsiteY3" fmla="*/ 4693874 h 4693874"/>
              <a:gd name="connsiteX4" fmla="*/ 1686507 w 6583091"/>
              <a:gd name="connsiteY4" fmla="*/ 0 h 4693874"/>
              <a:gd name="connsiteX0" fmla="*/ 1686507 w 6583091"/>
              <a:gd name="connsiteY0" fmla="*/ 0 h 4693874"/>
              <a:gd name="connsiteX1" fmla="*/ 6583091 w 6583091"/>
              <a:gd name="connsiteY1" fmla="*/ 0 h 4693874"/>
              <a:gd name="connsiteX2" fmla="*/ 4691229 w 6583091"/>
              <a:gd name="connsiteY2" fmla="*/ 4683017 h 4693874"/>
              <a:gd name="connsiteX3" fmla="*/ 0 w 6583091"/>
              <a:gd name="connsiteY3" fmla="*/ 4693874 h 4693874"/>
              <a:gd name="connsiteX4" fmla="*/ 1686507 w 6583091"/>
              <a:gd name="connsiteY4" fmla="*/ 0 h 4693874"/>
              <a:gd name="connsiteX0" fmla="*/ 0 w 7566211"/>
              <a:gd name="connsiteY0" fmla="*/ 0 h 4693874"/>
              <a:gd name="connsiteX1" fmla="*/ 7566211 w 7566211"/>
              <a:gd name="connsiteY1" fmla="*/ 0 h 4693874"/>
              <a:gd name="connsiteX2" fmla="*/ 5674349 w 7566211"/>
              <a:gd name="connsiteY2" fmla="*/ 4683017 h 4693874"/>
              <a:gd name="connsiteX3" fmla="*/ 983120 w 7566211"/>
              <a:gd name="connsiteY3" fmla="*/ 4693874 h 4693874"/>
              <a:gd name="connsiteX4" fmla="*/ 0 w 7566211"/>
              <a:gd name="connsiteY4" fmla="*/ 0 h 4693874"/>
              <a:gd name="connsiteX0" fmla="*/ 0 w 7566211"/>
              <a:gd name="connsiteY0" fmla="*/ 0 h 4714895"/>
              <a:gd name="connsiteX1" fmla="*/ 7566211 w 7566211"/>
              <a:gd name="connsiteY1" fmla="*/ 0 h 4714895"/>
              <a:gd name="connsiteX2" fmla="*/ 5674349 w 7566211"/>
              <a:gd name="connsiteY2" fmla="*/ 4683017 h 4714895"/>
              <a:gd name="connsiteX3" fmla="*/ 1918541 w 7566211"/>
              <a:gd name="connsiteY3" fmla="*/ 4714895 h 4714895"/>
              <a:gd name="connsiteX4" fmla="*/ 0 w 7566211"/>
              <a:gd name="connsiteY4" fmla="*/ 0 h 4714895"/>
              <a:gd name="connsiteX0" fmla="*/ 0 w 5674349"/>
              <a:gd name="connsiteY0" fmla="*/ 0 h 4714895"/>
              <a:gd name="connsiteX1" fmla="*/ 3246459 w 5674349"/>
              <a:gd name="connsiteY1" fmla="*/ 0 h 4714895"/>
              <a:gd name="connsiteX2" fmla="*/ 5674349 w 5674349"/>
              <a:gd name="connsiteY2" fmla="*/ 4683017 h 4714895"/>
              <a:gd name="connsiteX3" fmla="*/ 1918541 w 5674349"/>
              <a:gd name="connsiteY3" fmla="*/ 4714895 h 4714895"/>
              <a:gd name="connsiteX4" fmla="*/ 0 w 5674349"/>
              <a:gd name="connsiteY4" fmla="*/ 0 h 4714895"/>
              <a:gd name="connsiteX0" fmla="*/ 0 w 5411590"/>
              <a:gd name="connsiteY0" fmla="*/ 0 h 4714895"/>
              <a:gd name="connsiteX1" fmla="*/ 3246459 w 5411590"/>
              <a:gd name="connsiteY1" fmla="*/ 0 h 4714895"/>
              <a:gd name="connsiteX2" fmla="*/ 5411590 w 5411590"/>
              <a:gd name="connsiteY2" fmla="*/ 4683017 h 4714895"/>
              <a:gd name="connsiteX3" fmla="*/ 1918541 w 5411590"/>
              <a:gd name="connsiteY3" fmla="*/ 4714895 h 4714895"/>
              <a:gd name="connsiteX4" fmla="*/ 0 w 5411590"/>
              <a:gd name="connsiteY4" fmla="*/ 0 h 4714895"/>
              <a:gd name="connsiteX0" fmla="*/ 0 w 5359038"/>
              <a:gd name="connsiteY0" fmla="*/ 0 h 4714895"/>
              <a:gd name="connsiteX1" fmla="*/ 3246459 w 5359038"/>
              <a:gd name="connsiteY1" fmla="*/ 0 h 4714895"/>
              <a:gd name="connsiteX2" fmla="*/ 5359038 w 5359038"/>
              <a:gd name="connsiteY2" fmla="*/ 4683017 h 4714895"/>
              <a:gd name="connsiteX3" fmla="*/ 1918541 w 5359038"/>
              <a:gd name="connsiteY3" fmla="*/ 4714895 h 4714895"/>
              <a:gd name="connsiteX4" fmla="*/ 0 w 5359038"/>
              <a:gd name="connsiteY4" fmla="*/ 0 h 4714895"/>
              <a:gd name="connsiteX0" fmla="*/ 0 w 5359038"/>
              <a:gd name="connsiteY0" fmla="*/ 0 h 4693874"/>
              <a:gd name="connsiteX1" fmla="*/ 3246459 w 5359038"/>
              <a:gd name="connsiteY1" fmla="*/ 0 h 4693874"/>
              <a:gd name="connsiteX2" fmla="*/ 5359038 w 5359038"/>
              <a:gd name="connsiteY2" fmla="*/ 4683017 h 4693874"/>
              <a:gd name="connsiteX3" fmla="*/ 1918541 w 5359038"/>
              <a:gd name="connsiteY3" fmla="*/ 4693874 h 4693874"/>
              <a:gd name="connsiteX4" fmla="*/ 0 w 5359038"/>
              <a:gd name="connsiteY4" fmla="*/ 0 h 4693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9038" h="4693874">
                <a:moveTo>
                  <a:pt x="0" y="0"/>
                </a:moveTo>
                <a:lnTo>
                  <a:pt x="3246459" y="0"/>
                </a:lnTo>
                <a:lnTo>
                  <a:pt x="5359038" y="4683017"/>
                </a:lnTo>
                <a:lnTo>
                  <a:pt x="1918541" y="4693874"/>
                </a:lnTo>
                <a:lnTo>
                  <a:pt x="0" y="0"/>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1548000" tIns="288000" rIns="1800000" rtlCol="0" anchor="t" anchorCtr="0"/>
          <a:lstStyle/>
          <a:p>
            <a:r>
              <a:rPr lang="en-US" dirty="0"/>
              <a:t>Fighting in the air</a:t>
            </a:r>
          </a:p>
          <a:p>
            <a:endParaRPr lang="en-US" dirty="0"/>
          </a:p>
          <a:p>
            <a:r>
              <a:rPr lang="en-GB" sz="1300" dirty="0">
                <a:latin typeface="Arial" charset="0"/>
                <a:cs typeface="Arial" charset="0"/>
                <a:sym typeface="Arial" charset="0"/>
              </a:rPr>
              <a:t>The B-17 was armed with bombs and machine guns. As the Second World War intensified the bombers needed more protection, consequently they began to be escorted by  fighter aircraft to prevent heavy loses.</a:t>
            </a:r>
          </a:p>
          <a:p>
            <a:pPr lvl="0"/>
            <a:r>
              <a:rPr lang="en-GB" sz="900" dirty="0">
                <a:latin typeface="Arial" charset="0"/>
                <a:cs typeface="Arial" charset="0"/>
                <a:sym typeface="Arial" charset="0"/>
              </a:rPr>
              <a:t>© IWM (EA 30841)</a:t>
            </a:r>
          </a:p>
        </p:txBody>
      </p:sp>
      <p:sp>
        <p:nvSpPr>
          <p:cNvPr id="8" name="TextBox 7">
            <a:hlinkClick r:id="rId3" action="ppaction://hlinksldjump" highlightClick="1"/>
          </p:cNvPr>
          <p:cNvSpPr txBox="1"/>
          <p:nvPr/>
        </p:nvSpPr>
        <p:spPr>
          <a:xfrm>
            <a:off x="2894519" y="5760725"/>
            <a:ext cx="851338" cy="288147"/>
          </a:xfrm>
          <a:prstGeom prst="rect">
            <a:avLst/>
          </a:prstGeom>
          <a:solidFill>
            <a:schemeClr val="accent4">
              <a:alpha val="25000"/>
            </a:schemeClr>
          </a:solidFill>
        </p:spPr>
        <p:txBody>
          <a:bodyPr wrap="square" lIns="36000" tIns="36000" rIns="36000" bIns="36000" rtlCol="0" anchor="ctr">
            <a:spAutoFit/>
          </a:bodyPr>
          <a:lstStyle/>
          <a:p>
            <a:pPr algn="ctr"/>
            <a:r>
              <a:rPr lang="en-US" sz="1400" b="1" dirty="0" smtClean="0">
                <a:solidFill>
                  <a:schemeClr val="bg1"/>
                </a:solidFill>
              </a:rPr>
              <a:t>x </a:t>
            </a:r>
            <a:r>
              <a:rPr lang="en-US" sz="1400" b="1" dirty="0" smtClean="0">
                <a:solidFill>
                  <a:schemeClr val="bg1"/>
                </a:solidFill>
                <a:hlinkClick r:id="rId4" action="ppaction://hlinksldjump"/>
              </a:rPr>
              <a:t>close</a:t>
            </a:r>
            <a:endParaRPr lang="en-US" sz="1400" b="1" dirty="0">
              <a:solidFill>
                <a:schemeClr val="bg1"/>
              </a:solidFill>
            </a:endParaRPr>
          </a:p>
        </p:txBody>
      </p:sp>
    </p:spTree>
    <p:extLst>
      <p:ext uri="{BB962C8B-B14F-4D97-AF65-F5344CB8AC3E}">
        <p14:creationId xmlns:p14="http://schemas.microsoft.com/office/powerpoint/2010/main" val="1463179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descr="G:\NILE\Digital Learning\STEM\Images\High Res images\FRE_006916.jpg"/>
          <p:cNvPicPr>
            <a:picLocks noGrp="1" noChangeAspect="1" noChangeArrowheads="1"/>
          </p:cNvPicPr>
          <p:nvPr>
            <p:ph type="pic" sz="quarter" idx="10"/>
          </p:nvPr>
        </p:nvPicPr>
        <p:blipFill rotWithShape="1">
          <a:blip r:embed="rId2" cstate="email">
            <a:extLst>
              <a:ext uri="{28A0092B-C50C-407E-A947-70E740481C1C}">
                <a14:useLocalDpi xmlns:a14="http://schemas.microsoft.com/office/drawing/2010/main" val="0"/>
              </a:ext>
            </a:extLst>
          </a:blip>
          <a:srcRect l="-10" t="9560" r="10" b="50000"/>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solidFill>
                  <a:schemeClr val="accent2"/>
                </a:solidFill>
              </a:rPr>
              <a:t>1 </a:t>
            </a:r>
            <a:r>
              <a:rPr lang="en-US" dirty="0"/>
              <a:t>B-17 Flying Fortress</a:t>
            </a:r>
          </a:p>
        </p:txBody>
      </p:sp>
      <p:sp>
        <p:nvSpPr>
          <p:cNvPr id="7" name="Rectangle 3"/>
          <p:cNvSpPr/>
          <p:nvPr/>
        </p:nvSpPr>
        <p:spPr>
          <a:xfrm>
            <a:off x="4904606" y="1551600"/>
            <a:ext cx="3461519" cy="4687200"/>
          </a:xfrm>
          <a:custGeom>
            <a:avLst/>
            <a:gdLst>
              <a:gd name="connsiteX0" fmla="*/ 0 w 4896584"/>
              <a:gd name="connsiteY0" fmla="*/ 0 h 3516369"/>
              <a:gd name="connsiteX1" fmla="*/ 4896584 w 4896584"/>
              <a:gd name="connsiteY1" fmla="*/ 0 h 3516369"/>
              <a:gd name="connsiteX2" fmla="*/ 4896584 w 4896584"/>
              <a:gd name="connsiteY2" fmla="*/ 3516369 h 3516369"/>
              <a:gd name="connsiteX3" fmla="*/ 0 w 4896584"/>
              <a:gd name="connsiteY3" fmla="*/ 3516369 h 3516369"/>
              <a:gd name="connsiteX4" fmla="*/ 0 w 4896584"/>
              <a:gd name="connsiteY4" fmla="*/ 0 h 3516369"/>
              <a:gd name="connsiteX0" fmla="*/ 0 w 4896584"/>
              <a:gd name="connsiteY0" fmla="*/ 0 h 4651833"/>
              <a:gd name="connsiteX1" fmla="*/ 4896584 w 4896584"/>
              <a:gd name="connsiteY1" fmla="*/ 0 h 4651833"/>
              <a:gd name="connsiteX2" fmla="*/ 4896584 w 4896584"/>
              <a:gd name="connsiteY2" fmla="*/ 3516369 h 4651833"/>
              <a:gd name="connsiteX3" fmla="*/ 1477107 w 4896584"/>
              <a:gd name="connsiteY3" fmla="*/ 4651833 h 4651833"/>
              <a:gd name="connsiteX4" fmla="*/ 0 w 4896584"/>
              <a:gd name="connsiteY4" fmla="*/ 0 h 4651833"/>
              <a:gd name="connsiteX0" fmla="*/ 0 w 4896584"/>
              <a:gd name="connsiteY0" fmla="*/ 0 h 4693527"/>
              <a:gd name="connsiteX1" fmla="*/ 4896584 w 4896584"/>
              <a:gd name="connsiteY1" fmla="*/ 0 h 4693527"/>
              <a:gd name="connsiteX2" fmla="*/ 4896584 w 4896584"/>
              <a:gd name="connsiteY2" fmla="*/ 4693527 h 4693527"/>
              <a:gd name="connsiteX3" fmla="*/ 1477107 w 4896584"/>
              <a:gd name="connsiteY3" fmla="*/ 4651833 h 4693527"/>
              <a:gd name="connsiteX4" fmla="*/ 0 w 4896584"/>
              <a:gd name="connsiteY4" fmla="*/ 0 h 4693527"/>
              <a:gd name="connsiteX0" fmla="*/ 0 w 4896584"/>
              <a:gd name="connsiteY0" fmla="*/ 0 h 4693875"/>
              <a:gd name="connsiteX1" fmla="*/ 4896584 w 4896584"/>
              <a:gd name="connsiteY1" fmla="*/ 0 h 4693875"/>
              <a:gd name="connsiteX2" fmla="*/ 4896584 w 4896584"/>
              <a:gd name="connsiteY2" fmla="*/ 4693527 h 4693875"/>
              <a:gd name="connsiteX3" fmla="*/ 1498127 w 4896584"/>
              <a:gd name="connsiteY3" fmla="*/ 4693875 h 4693875"/>
              <a:gd name="connsiteX4" fmla="*/ 0 w 4896584"/>
              <a:gd name="connsiteY4" fmla="*/ 0 h 4693875"/>
              <a:gd name="connsiteX0" fmla="*/ 1413239 w 3398457"/>
              <a:gd name="connsiteY0" fmla="*/ 0 h 4693875"/>
              <a:gd name="connsiteX1" fmla="*/ 3398457 w 3398457"/>
              <a:gd name="connsiteY1" fmla="*/ 0 h 4693875"/>
              <a:gd name="connsiteX2" fmla="*/ 3398457 w 3398457"/>
              <a:gd name="connsiteY2" fmla="*/ 4693527 h 4693875"/>
              <a:gd name="connsiteX3" fmla="*/ 0 w 3398457"/>
              <a:gd name="connsiteY3" fmla="*/ 4693875 h 4693875"/>
              <a:gd name="connsiteX4" fmla="*/ 1413239 w 3398457"/>
              <a:gd name="connsiteY4" fmla="*/ 0 h 4693875"/>
              <a:gd name="connsiteX0" fmla="*/ 1413239 w 3398457"/>
              <a:gd name="connsiteY0" fmla="*/ 0 h 4693875"/>
              <a:gd name="connsiteX1" fmla="*/ 3398457 w 3398457"/>
              <a:gd name="connsiteY1" fmla="*/ 0 h 4693875"/>
              <a:gd name="connsiteX2" fmla="*/ 3398457 w 3398457"/>
              <a:gd name="connsiteY2" fmla="*/ 4693527 h 4693875"/>
              <a:gd name="connsiteX3" fmla="*/ 0 w 3398457"/>
              <a:gd name="connsiteY3" fmla="*/ 4693875 h 4693875"/>
              <a:gd name="connsiteX4" fmla="*/ 1413239 w 3398457"/>
              <a:gd name="connsiteY4" fmla="*/ 0 h 4693875"/>
              <a:gd name="connsiteX0" fmla="*/ 1392218 w 3377436"/>
              <a:gd name="connsiteY0" fmla="*/ 0 h 4693875"/>
              <a:gd name="connsiteX1" fmla="*/ 3377436 w 3377436"/>
              <a:gd name="connsiteY1" fmla="*/ 0 h 4693875"/>
              <a:gd name="connsiteX2" fmla="*/ 3377436 w 3377436"/>
              <a:gd name="connsiteY2" fmla="*/ 4693527 h 4693875"/>
              <a:gd name="connsiteX3" fmla="*/ 0 w 3377436"/>
              <a:gd name="connsiteY3" fmla="*/ 4693875 h 4693875"/>
              <a:gd name="connsiteX4" fmla="*/ 1392218 w 3377436"/>
              <a:gd name="connsiteY4" fmla="*/ 0 h 4693875"/>
              <a:gd name="connsiteX0" fmla="*/ 1476301 w 3461519"/>
              <a:gd name="connsiteY0" fmla="*/ 0 h 4693527"/>
              <a:gd name="connsiteX1" fmla="*/ 3461519 w 3461519"/>
              <a:gd name="connsiteY1" fmla="*/ 0 h 4693527"/>
              <a:gd name="connsiteX2" fmla="*/ 3461519 w 3461519"/>
              <a:gd name="connsiteY2" fmla="*/ 4693527 h 4693527"/>
              <a:gd name="connsiteX3" fmla="*/ 0 w 3461519"/>
              <a:gd name="connsiteY3" fmla="*/ 4683364 h 4693527"/>
              <a:gd name="connsiteX4" fmla="*/ 1476301 w 3461519"/>
              <a:gd name="connsiteY4" fmla="*/ 0 h 4693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519" h="4693527">
                <a:moveTo>
                  <a:pt x="1476301" y="0"/>
                </a:moveTo>
                <a:lnTo>
                  <a:pt x="3461519" y="0"/>
                </a:lnTo>
                <a:lnTo>
                  <a:pt x="3461519" y="4693527"/>
                </a:lnTo>
                <a:lnTo>
                  <a:pt x="0" y="4683364"/>
                </a:lnTo>
                <a:lnTo>
                  <a:pt x="1476301" y="0"/>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1368000" tIns="900000" rIns="251999" rtlCol="0" anchor="t" anchorCtr="0"/>
          <a:lstStyle/>
          <a:p>
            <a:r>
              <a:rPr lang="en-US" dirty="0" smtClean="0"/>
              <a:t>Flying at high altitudes</a:t>
            </a:r>
          </a:p>
          <a:p>
            <a:endParaRPr lang="en-US" dirty="0" smtClean="0"/>
          </a:p>
          <a:p>
            <a:pPr lvl="0"/>
            <a:r>
              <a:rPr lang="en-GB" sz="1300" dirty="0"/>
              <a:t>The B17 could fly as high as 35,000ft. This required heavy oxygen tanks to allow aircrews to breath and crew to wear bulky, electrically heated suits to combat the cold</a:t>
            </a:r>
            <a:r>
              <a:rPr lang="en-GB" sz="1300" dirty="0" smtClean="0"/>
              <a:t>.</a:t>
            </a:r>
          </a:p>
          <a:p>
            <a:r>
              <a:rPr lang="en-GB" sz="900" dirty="0">
                <a:latin typeface="Arial" charset="0"/>
                <a:cs typeface="Arial" charset="0"/>
                <a:sym typeface="Arial" charset="0"/>
              </a:rPr>
              <a:t>© IWM (FRE 6916)</a:t>
            </a:r>
          </a:p>
          <a:p>
            <a:pPr lvl="0"/>
            <a:endParaRPr lang="en-GB" sz="1000" dirty="0"/>
          </a:p>
        </p:txBody>
      </p:sp>
      <p:sp>
        <p:nvSpPr>
          <p:cNvPr id="9" name="TextBox 8">
            <a:hlinkClick r:id="rId3" action="ppaction://hlinksldjump" highlightClick="1"/>
          </p:cNvPr>
          <p:cNvSpPr txBox="1"/>
          <p:nvPr/>
        </p:nvSpPr>
        <p:spPr>
          <a:xfrm>
            <a:off x="7367753" y="5760725"/>
            <a:ext cx="851338" cy="288147"/>
          </a:xfrm>
          <a:prstGeom prst="rect">
            <a:avLst/>
          </a:prstGeom>
          <a:solidFill>
            <a:schemeClr val="accent4">
              <a:alpha val="25000"/>
            </a:schemeClr>
          </a:solidFill>
        </p:spPr>
        <p:txBody>
          <a:bodyPr wrap="square" lIns="36000" tIns="36000" rIns="36000" bIns="36000" rtlCol="0" anchor="ctr">
            <a:spAutoFit/>
          </a:bodyPr>
          <a:lstStyle/>
          <a:p>
            <a:pPr algn="ctr"/>
            <a:r>
              <a:rPr lang="en-US" sz="1400" b="1" dirty="0" smtClean="0">
                <a:solidFill>
                  <a:schemeClr val="bg1"/>
                </a:solidFill>
              </a:rPr>
              <a:t>x </a:t>
            </a:r>
            <a:r>
              <a:rPr lang="en-US" sz="1400" b="1" dirty="0" smtClean="0">
                <a:solidFill>
                  <a:schemeClr val="bg1"/>
                </a:solidFill>
                <a:hlinkClick r:id="rId4" action="ppaction://hlinksldjump"/>
              </a:rPr>
              <a:t>close</a:t>
            </a:r>
            <a:endParaRPr lang="en-US" sz="1400" b="1" dirty="0">
              <a:solidFill>
                <a:schemeClr val="bg1"/>
              </a:solidFill>
            </a:endParaRPr>
          </a:p>
        </p:txBody>
      </p:sp>
    </p:spTree>
    <p:extLst>
      <p:ext uri="{BB962C8B-B14F-4D97-AF65-F5344CB8AC3E}">
        <p14:creationId xmlns:p14="http://schemas.microsoft.com/office/powerpoint/2010/main" val="1594827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2" descr="G:\NILE\Digital Learning\STEM\Images\High Res images\FRE_010441.jpg"/>
          <p:cNvPicPr>
            <a:picLocks noGrp="1" noChangeAspect="1" noChangeArrowheads="1"/>
          </p:cNvPicPr>
          <p:nvPr>
            <p:ph type="pic" sz="quarter" idx="10"/>
          </p:nvPr>
        </p:nvPicPr>
        <p:blipFill>
          <a:blip r:embed="rId2" cstate="email">
            <a:extLst>
              <a:ext uri="{28A0092B-C50C-407E-A947-70E740481C1C}">
                <a14:useLocalDpi xmlns:a14="http://schemas.microsoft.com/office/drawing/2010/main" val="0"/>
              </a:ext>
            </a:extLst>
          </a:blip>
          <a:srcRect t="8444" b="844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marL="360000" indent="-360000"/>
            <a:r>
              <a:rPr lang="en-US" b="1" dirty="0" smtClean="0">
                <a:solidFill>
                  <a:schemeClr val="accent2"/>
                </a:solidFill>
              </a:rPr>
              <a:t>1 </a:t>
            </a:r>
            <a:r>
              <a:rPr lang="en-US" dirty="0"/>
              <a:t>B-17 Flying </a:t>
            </a:r>
            <a:r>
              <a:rPr lang="en-US" dirty="0" smtClean="0"/>
              <a:t>Fortress</a:t>
            </a:r>
            <a:r>
              <a:rPr lang="en-US" dirty="0"/>
              <a:t>	</a:t>
            </a:r>
          </a:p>
        </p:txBody>
      </p:sp>
      <p:sp>
        <p:nvSpPr>
          <p:cNvPr id="7" name="Rectangle 3"/>
          <p:cNvSpPr/>
          <p:nvPr/>
        </p:nvSpPr>
        <p:spPr>
          <a:xfrm>
            <a:off x="804888" y="1549712"/>
            <a:ext cx="3346982" cy="4687200"/>
          </a:xfrm>
          <a:custGeom>
            <a:avLst/>
            <a:gdLst>
              <a:gd name="connsiteX0" fmla="*/ 0 w 4896584"/>
              <a:gd name="connsiteY0" fmla="*/ 0 h 3516369"/>
              <a:gd name="connsiteX1" fmla="*/ 4896584 w 4896584"/>
              <a:gd name="connsiteY1" fmla="*/ 0 h 3516369"/>
              <a:gd name="connsiteX2" fmla="*/ 4896584 w 4896584"/>
              <a:gd name="connsiteY2" fmla="*/ 3516369 h 3516369"/>
              <a:gd name="connsiteX3" fmla="*/ 0 w 4896584"/>
              <a:gd name="connsiteY3" fmla="*/ 3516369 h 3516369"/>
              <a:gd name="connsiteX4" fmla="*/ 0 w 4896584"/>
              <a:gd name="connsiteY4" fmla="*/ 0 h 3516369"/>
              <a:gd name="connsiteX0" fmla="*/ 0 w 4896584"/>
              <a:gd name="connsiteY0" fmla="*/ 0 h 4651833"/>
              <a:gd name="connsiteX1" fmla="*/ 4896584 w 4896584"/>
              <a:gd name="connsiteY1" fmla="*/ 0 h 4651833"/>
              <a:gd name="connsiteX2" fmla="*/ 4896584 w 4896584"/>
              <a:gd name="connsiteY2" fmla="*/ 3516369 h 4651833"/>
              <a:gd name="connsiteX3" fmla="*/ 1477107 w 4896584"/>
              <a:gd name="connsiteY3" fmla="*/ 4651833 h 4651833"/>
              <a:gd name="connsiteX4" fmla="*/ 0 w 4896584"/>
              <a:gd name="connsiteY4" fmla="*/ 0 h 4651833"/>
              <a:gd name="connsiteX0" fmla="*/ 2401557 w 7298141"/>
              <a:gd name="connsiteY0" fmla="*/ 0 h 4681978"/>
              <a:gd name="connsiteX1" fmla="*/ 7298141 w 7298141"/>
              <a:gd name="connsiteY1" fmla="*/ 0 h 4681978"/>
              <a:gd name="connsiteX2" fmla="*/ 7298141 w 7298141"/>
              <a:gd name="connsiteY2" fmla="*/ 3516369 h 4681978"/>
              <a:gd name="connsiteX3" fmla="*/ 0 w 7298141"/>
              <a:gd name="connsiteY3" fmla="*/ 4681978 h 4681978"/>
              <a:gd name="connsiteX4" fmla="*/ 2401557 w 7298141"/>
              <a:gd name="connsiteY4" fmla="*/ 0 h 4681978"/>
              <a:gd name="connsiteX0" fmla="*/ 0 w 7308188"/>
              <a:gd name="connsiteY0" fmla="*/ 0 h 4692026"/>
              <a:gd name="connsiteX1" fmla="*/ 7308188 w 7308188"/>
              <a:gd name="connsiteY1" fmla="*/ 10048 h 4692026"/>
              <a:gd name="connsiteX2" fmla="*/ 7308188 w 7308188"/>
              <a:gd name="connsiteY2" fmla="*/ 3526417 h 4692026"/>
              <a:gd name="connsiteX3" fmla="*/ 10047 w 7308188"/>
              <a:gd name="connsiteY3" fmla="*/ 4692026 h 4692026"/>
              <a:gd name="connsiteX4" fmla="*/ 0 w 7308188"/>
              <a:gd name="connsiteY4" fmla="*/ 0 h 4692026"/>
              <a:gd name="connsiteX0" fmla="*/ 0 w 7308188"/>
              <a:gd name="connsiteY0" fmla="*/ 0 h 4692026"/>
              <a:gd name="connsiteX1" fmla="*/ 7308188 w 7308188"/>
              <a:gd name="connsiteY1" fmla="*/ 10048 h 4692026"/>
              <a:gd name="connsiteX2" fmla="*/ 5097550 w 7308188"/>
              <a:gd name="connsiteY2" fmla="*/ 4681977 h 4692026"/>
              <a:gd name="connsiteX3" fmla="*/ 10047 w 7308188"/>
              <a:gd name="connsiteY3" fmla="*/ 4692026 h 4692026"/>
              <a:gd name="connsiteX4" fmla="*/ 0 w 7308188"/>
              <a:gd name="connsiteY4" fmla="*/ 0 h 4692026"/>
              <a:gd name="connsiteX0" fmla="*/ 0 w 5097550"/>
              <a:gd name="connsiteY0" fmla="*/ 0 h 4692026"/>
              <a:gd name="connsiteX1" fmla="*/ 3349137 w 5097550"/>
              <a:gd name="connsiteY1" fmla="*/ 0 h 4692026"/>
              <a:gd name="connsiteX2" fmla="*/ 5097550 w 5097550"/>
              <a:gd name="connsiteY2" fmla="*/ 4681977 h 4692026"/>
              <a:gd name="connsiteX3" fmla="*/ 10047 w 5097550"/>
              <a:gd name="connsiteY3" fmla="*/ 4692026 h 4692026"/>
              <a:gd name="connsiteX4" fmla="*/ 0 w 5097550"/>
              <a:gd name="connsiteY4" fmla="*/ 0 h 4692026"/>
              <a:gd name="connsiteX0" fmla="*/ 0 w 5097550"/>
              <a:gd name="connsiteY0" fmla="*/ 0 h 4692026"/>
              <a:gd name="connsiteX1" fmla="*/ 4883647 w 5097550"/>
              <a:gd name="connsiteY1" fmla="*/ 0 h 4692026"/>
              <a:gd name="connsiteX2" fmla="*/ 5097550 w 5097550"/>
              <a:gd name="connsiteY2" fmla="*/ 4681977 h 4692026"/>
              <a:gd name="connsiteX3" fmla="*/ 10047 w 5097550"/>
              <a:gd name="connsiteY3" fmla="*/ 4692026 h 4692026"/>
              <a:gd name="connsiteX4" fmla="*/ 0 w 5097550"/>
              <a:gd name="connsiteY4" fmla="*/ 0 h 4692026"/>
              <a:gd name="connsiteX0" fmla="*/ 0 w 4883647"/>
              <a:gd name="connsiteY0" fmla="*/ 0 h 4692487"/>
              <a:gd name="connsiteX1" fmla="*/ 4883647 w 4883647"/>
              <a:gd name="connsiteY1" fmla="*/ 0 h 4692487"/>
              <a:gd name="connsiteX2" fmla="*/ 2575067 w 4883647"/>
              <a:gd name="connsiteY2" fmla="*/ 4692487 h 4692487"/>
              <a:gd name="connsiteX3" fmla="*/ 10047 w 4883647"/>
              <a:gd name="connsiteY3" fmla="*/ 4692026 h 4692487"/>
              <a:gd name="connsiteX4" fmla="*/ 0 w 4883647"/>
              <a:gd name="connsiteY4" fmla="*/ 0 h 469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3647" h="4692487">
                <a:moveTo>
                  <a:pt x="0" y="0"/>
                </a:moveTo>
                <a:lnTo>
                  <a:pt x="4883647" y="0"/>
                </a:lnTo>
                <a:lnTo>
                  <a:pt x="2575067" y="4692487"/>
                </a:lnTo>
                <a:lnTo>
                  <a:pt x="10047" y="4692026"/>
                </a:lnTo>
                <a:lnTo>
                  <a:pt x="0" y="0"/>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360000" tIns="1080000" rIns="1475999" bIns="360000" rtlCol="0" anchor="t" anchorCtr="0"/>
          <a:lstStyle/>
          <a:p>
            <a:r>
              <a:rPr lang="en-US" dirty="0" smtClean="0"/>
              <a:t>Load and range</a:t>
            </a:r>
          </a:p>
          <a:p>
            <a:endParaRPr lang="en-US" dirty="0" smtClean="0"/>
          </a:p>
          <a:p>
            <a:pPr lvl="0"/>
            <a:r>
              <a:rPr lang="en-GB" sz="1300" dirty="0"/>
              <a:t>The heavier an aircraft, the more fuel it required to fly. </a:t>
            </a:r>
            <a:r>
              <a:rPr lang="en-US" sz="1300" dirty="0"/>
              <a:t>The B-17 could fly 3,218 km with a 1,814 kg bomb load allowing it to reach targets up to 1,609km away</a:t>
            </a:r>
            <a:r>
              <a:rPr lang="en-US" sz="1300" dirty="0" smtClean="0"/>
              <a:t>.</a:t>
            </a:r>
          </a:p>
          <a:p>
            <a:r>
              <a:rPr lang="en-GB" sz="900" dirty="0">
                <a:cs typeface="Arial" charset="0"/>
                <a:sym typeface="Arial" charset="0"/>
              </a:rPr>
              <a:t>© IWM (FRE </a:t>
            </a:r>
            <a:r>
              <a:rPr lang="en-GB" sz="900" dirty="0" smtClean="0">
                <a:cs typeface="Arial" charset="0"/>
                <a:sym typeface="Arial" charset="0"/>
              </a:rPr>
              <a:t>010441</a:t>
            </a:r>
            <a:r>
              <a:rPr lang="en-GB" sz="900" dirty="0">
                <a:cs typeface="Arial" charset="0"/>
                <a:sym typeface="Arial" charset="0"/>
              </a:rPr>
              <a:t>)</a:t>
            </a:r>
            <a:endParaRPr lang="en-GB" sz="900" dirty="0"/>
          </a:p>
          <a:p>
            <a:pPr lvl="0"/>
            <a:endParaRPr lang="en-US" sz="1300" dirty="0">
              <a:solidFill>
                <a:srgbClr val="FF0000"/>
              </a:solidFill>
            </a:endParaRPr>
          </a:p>
        </p:txBody>
      </p:sp>
      <p:sp>
        <p:nvSpPr>
          <p:cNvPr id="10" name="TextBox 9">
            <a:hlinkClick r:id="rId3" action="ppaction://hlinksldjump" highlightClick="1"/>
          </p:cNvPr>
          <p:cNvSpPr txBox="1"/>
          <p:nvPr/>
        </p:nvSpPr>
        <p:spPr>
          <a:xfrm>
            <a:off x="1156140" y="5760725"/>
            <a:ext cx="851338" cy="288147"/>
          </a:xfrm>
          <a:prstGeom prst="rect">
            <a:avLst/>
          </a:prstGeom>
          <a:solidFill>
            <a:schemeClr val="accent4">
              <a:alpha val="25000"/>
            </a:schemeClr>
          </a:solidFill>
        </p:spPr>
        <p:txBody>
          <a:bodyPr wrap="square" lIns="36000" tIns="36000" rIns="36000" bIns="36000" rtlCol="0" anchor="ctr">
            <a:spAutoFit/>
          </a:bodyPr>
          <a:lstStyle/>
          <a:p>
            <a:pPr algn="ctr"/>
            <a:r>
              <a:rPr lang="en-US" sz="1400" b="1" dirty="0" smtClean="0">
                <a:solidFill>
                  <a:schemeClr val="bg1"/>
                </a:solidFill>
              </a:rPr>
              <a:t>x </a:t>
            </a:r>
            <a:r>
              <a:rPr lang="en-US" sz="1400" b="1" dirty="0" smtClean="0">
                <a:solidFill>
                  <a:schemeClr val="bg1"/>
                </a:solidFill>
                <a:hlinkClick r:id="rId4" action="ppaction://hlinksldjump"/>
              </a:rPr>
              <a:t>close</a:t>
            </a:r>
            <a:endParaRPr lang="en-US" sz="1400" b="1" dirty="0">
              <a:solidFill>
                <a:schemeClr val="bg1"/>
              </a:solidFill>
            </a:endParaRPr>
          </a:p>
        </p:txBody>
      </p:sp>
    </p:spTree>
    <p:extLst>
      <p:ext uri="{BB962C8B-B14F-4D97-AF65-F5344CB8AC3E}">
        <p14:creationId xmlns:p14="http://schemas.microsoft.com/office/powerpoint/2010/main" val="4791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2" descr="G:\NILE\Digital Learning\STEM\Images\High Res images\FRE_000885.jpg"/>
          <p:cNvPicPr>
            <a:picLocks noGrp="1" noChangeAspect="1" noChangeArrowheads="1"/>
          </p:cNvPicPr>
          <p:nvPr>
            <p:ph type="pic" sz="quarter" idx="10"/>
          </p:nvPr>
        </p:nvPicPr>
        <p:blipFill rotWithShape="1">
          <a:blip r:embed="rId2" cstate="email">
            <a:extLst>
              <a:ext uri="{28A0092B-C50C-407E-A947-70E740481C1C}">
                <a14:useLocalDpi xmlns:a14="http://schemas.microsoft.com/office/drawing/2010/main" val="0"/>
              </a:ext>
            </a:extLst>
          </a:blip>
          <a:srcRect l="15692" r="-15692" b="1458"/>
          <a:stretch/>
        </p:blipFill>
        <p:spPr bwMode="auto">
          <a:xfrm>
            <a:off x="806450" y="1568107"/>
            <a:ext cx="7559675" cy="4679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marL="360000" indent="-360000"/>
            <a:r>
              <a:rPr lang="en-US" b="1" smtClean="0">
                <a:solidFill>
                  <a:schemeClr val="accent2"/>
                </a:solidFill>
              </a:rPr>
              <a:t>1 </a:t>
            </a:r>
            <a:r>
              <a:rPr lang="en-US"/>
              <a:t>B-17 Flying </a:t>
            </a:r>
            <a:r>
              <a:rPr lang="en-US" smtClean="0"/>
              <a:t>Fortress</a:t>
            </a:r>
            <a:r>
              <a:rPr lang="en-US" dirty="0"/>
              <a:t>	</a:t>
            </a:r>
          </a:p>
        </p:txBody>
      </p:sp>
      <p:sp>
        <p:nvSpPr>
          <p:cNvPr id="7" name="Rectangle 3"/>
          <p:cNvSpPr/>
          <p:nvPr/>
        </p:nvSpPr>
        <p:spPr>
          <a:xfrm>
            <a:off x="4744996" y="1551600"/>
            <a:ext cx="3621130" cy="4687200"/>
          </a:xfrm>
          <a:custGeom>
            <a:avLst/>
            <a:gdLst>
              <a:gd name="connsiteX0" fmla="*/ 0 w 4896584"/>
              <a:gd name="connsiteY0" fmla="*/ 0 h 3516369"/>
              <a:gd name="connsiteX1" fmla="*/ 4896584 w 4896584"/>
              <a:gd name="connsiteY1" fmla="*/ 0 h 3516369"/>
              <a:gd name="connsiteX2" fmla="*/ 4896584 w 4896584"/>
              <a:gd name="connsiteY2" fmla="*/ 3516369 h 3516369"/>
              <a:gd name="connsiteX3" fmla="*/ 0 w 4896584"/>
              <a:gd name="connsiteY3" fmla="*/ 3516369 h 3516369"/>
              <a:gd name="connsiteX4" fmla="*/ 0 w 4896584"/>
              <a:gd name="connsiteY4" fmla="*/ 0 h 3516369"/>
              <a:gd name="connsiteX0" fmla="*/ 0 w 4896584"/>
              <a:gd name="connsiteY0" fmla="*/ 0 h 4651833"/>
              <a:gd name="connsiteX1" fmla="*/ 4896584 w 4896584"/>
              <a:gd name="connsiteY1" fmla="*/ 0 h 4651833"/>
              <a:gd name="connsiteX2" fmla="*/ 4896584 w 4896584"/>
              <a:gd name="connsiteY2" fmla="*/ 3516369 h 4651833"/>
              <a:gd name="connsiteX3" fmla="*/ 1477107 w 4896584"/>
              <a:gd name="connsiteY3" fmla="*/ 4651833 h 4651833"/>
              <a:gd name="connsiteX4" fmla="*/ 0 w 4896584"/>
              <a:gd name="connsiteY4" fmla="*/ 0 h 4651833"/>
              <a:gd name="connsiteX0" fmla="*/ 0 w 4896584"/>
              <a:gd name="connsiteY0" fmla="*/ 0 h 4693527"/>
              <a:gd name="connsiteX1" fmla="*/ 4896584 w 4896584"/>
              <a:gd name="connsiteY1" fmla="*/ 0 h 4693527"/>
              <a:gd name="connsiteX2" fmla="*/ 4896584 w 4896584"/>
              <a:gd name="connsiteY2" fmla="*/ 4693527 h 4693527"/>
              <a:gd name="connsiteX3" fmla="*/ 1477107 w 4896584"/>
              <a:gd name="connsiteY3" fmla="*/ 4651833 h 4693527"/>
              <a:gd name="connsiteX4" fmla="*/ 0 w 4896584"/>
              <a:gd name="connsiteY4" fmla="*/ 0 h 4693527"/>
              <a:gd name="connsiteX0" fmla="*/ 0 w 4896584"/>
              <a:gd name="connsiteY0" fmla="*/ 0 h 4693875"/>
              <a:gd name="connsiteX1" fmla="*/ 4896584 w 4896584"/>
              <a:gd name="connsiteY1" fmla="*/ 0 h 4693875"/>
              <a:gd name="connsiteX2" fmla="*/ 4896584 w 4896584"/>
              <a:gd name="connsiteY2" fmla="*/ 4693527 h 4693875"/>
              <a:gd name="connsiteX3" fmla="*/ 1498127 w 4896584"/>
              <a:gd name="connsiteY3" fmla="*/ 4693875 h 4693875"/>
              <a:gd name="connsiteX4" fmla="*/ 0 w 4896584"/>
              <a:gd name="connsiteY4" fmla="*/ 0 h 4693875"/>
              <a:gd name="connsiteX0" fmla="*/ 1413239 w 3398457"/>
              <a:gd name="connsiteY0" fmla="*/ 0 h 4693875"/>
              <a:gd name="connsiteX1" fmla="*/ 3398457 w 3398457"/>
              <a:gd name="connsiteY1" fmla="*/ 0 h 4693875"/>
              <a:gd name="connsiteX2" fmla="*/ 3398457 w 3398457"/>
              <a:gd name="connsiteY2" fmla="*/ 4693527 h 4693875"/>
              <a:gd name="connsiteX3" fmla="*/ 0 w 3398457"/>
              <a:gd name="connsiteY3" fmla="*/ 4693875 h 4693875"/>
              <a:gd name="connsiteX4" fmla="*/ 1413239 w 3398457"/>
              <a:gd name="connsiteY4" fmla="*/ 0 h 4693875"/>
              <a:gd name="connsiteX0" fmla="*/ 1413239 w 3398457"/>
              <a:gd name="connsiteY0" fmla="*/ 0 h 4693875"/>
              <a:gd name="connsiteX1" fmla="*/ 3398457 w 3398457"/>
              <a:gd name="connsiteY1" fmla="*/ 0 h 4693875"/>
              <a:gd name="connsiteX2" fmla="*/ 3398457 w 3398457"/>
              <a:gd name="connsiteY2" fmla="*/ 4693527 h 4693875"/>
              <a:gd name="connsiteX3" fmla="*/ 0 w 3398457"/>
              <a:gd name="connsiteY3" fmla="*/ 4693875 h 4693875"/>
              <a:gd name="connsiteX4" fmla="*/ 1413239 w 3398457"/>
              <a:gd name="connsiteY4" fmla="*/ 0 h 4693875"/>
              <a:gd name="connsiteX0" fmla="*/ 1392218 w 3377436"/>
              <a:gd name="connsiteY0" fmla="*/ 0 h 4693875"/>
              <a:gd name="connsiteX1" fmla="*/ 3377436 w 3377436"/>
              <a:gd name="connsiteY1" fmla="*/ 0 h 4693875"/>
              <a:gd name="connsiteX2" fmla="*/ 3377436 w 3377436"/>
              <a:gd name="connsiteY2" fmla="*/ 4693527 h 4693875"/>
              <a:gd name="connsiteX3" fmla="*/ 0 w 3377436"/>
              <a:gd name="connsiteY3" fmla="*/ 4693875 h 4693875"/>
              <a:gd name="connsiteX4" fmla="*/ 1392218 w 3377436"/>
              <a:gd name="connsiteY4" fmla="*/ 0 h 4693875"/>
              <a:gd name="connsiteX0" fmla="*/ 1476301 w 3461519"/>
              <a:gd name="connsiteY0" fmla="*/ 0 h 4693527"/>
              <a:gd name="connsiteX1" fmla="*/ 3461519 w 3461519"/>
              <a:gd name="connsiteY1" fmla="*/ 0 h 4693527"/>
              <a:gd name="connsiteX2" fmla="*/ 3461519 w 3461519"/>
              <a:gd name="connsiteY2" fmla="*/ 4693527 h 4693527"/>
              <a:gd name="connsiteX3" fmla="*/ 0 w 3461519"/>
              <a:gd name="connsiteY3" fmla="*/ 4683364 h 4693527"/>
              <a:gd name="connsiteX4" fmla="*/ 1476301 w 3461519"/>
              <a:gd name="connsiteY4" fmla="*/ 0 h 4693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519" h="4693527">
                <a:moveTo>
                  <a:pt x="1476301" y="0"/>
                </a:moveTo>
                <a:lnTo>
                  <a:pt x="3461519" y="0"/>
                </a:lnTo>
                <a:lnTo>
                  <a:pt x="3461519" y="4693527"/>
                </a:lnTo>
                <a:lnTo>
                  <a:pt x="0" y="4683364"/>
                </a:lnTo>
                <a:lnTo>
                  <a:pt x="1476301" y="0"/>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1368000" tIns="900000" rIns="251999" rtlCol="0" anchor="t" anchorCtr="0"/>
          <a:lstStyle/>
          <a:p>
            <a:r>
              <a:rPr lang="en-US" dirty="0" smtClean="0"/>
              <a:t>Fuel and range</a:t>
            </a:r>
          </a:p>
          <a:p>
            <a:endParaRPr lang="en-US" dirty="0" smtClean="0"/>
          </a:p>
          <a:p>
            <a:r>
              <a:rPr lang="en-GB" sz="1300" dirty="0"/>
              <a:t>To increase the distance a B-17 could travel, the aircraft would carry additional fuel reserves so it could refuel mid-flight. The flight engineer ensured that fuel was moved around during flight, using fuel pumps to keep the weight balanced in different tanks across the plane. This B-17 is being refuelled on the ground</a:t>
            </a:r>
            <a:r>
              <a:rPr lang="en-GB" sz="1300" dirty="0" smtClean="0"/>
              <a:t>.</a:t>
            </a:r>
          </a:p>
          <a:p>
            <a:r>
              <a:rPr lang="en-GB" sz="900" dirty="0">
                <a:cs typeface="Arial" charset="0"/>
                <a:sym typeface="Arial" charset="0"/>
              </a:rPr>
              <a:t>© IWM (FRE 885)</a:t>
            </a:r>
            <a:endParaRPr lang="en-GB" sz="900" dirty="0"/>
          </a:p>
          <a:p>
            <a:endParaRPr lang="en-GB" sz="1000" strike="sngStrike" dirty="0"/>
          </a:p>
        </p:txBody>
      </p:sp>
      <p:sp>
        <p:nvSpPr>
          <p:cNvPr id="9" name="TextBox 8">
            <a:hlinkClick r:id="rId3" action="ppaction://hlinksldjump" highlightClick="1"/>
          </p:cNvPr>
          <p:cNvSpPr txBox="1"/>
          <p:nvPr/>
        </p:nvSpPr>
        <p:spPr>
          <a:xfrm>
            <a:off x="7367753" y="5760725"/>
            <a:ext cx="851338" cy="288147"/>
          </a:xfrm>
          <a:prstGeom prst="rect">
            <a:avLst/>
          </a:prstGeom>
          <a:solidFill>
            <a:schemeClr val="accent4">
              <a:alpha val="25000"/>
            </a:schemeClr>
          </a:solidFill>
        </p:spPr>
        <p:txBody>
          <a:bodyPr wrap="square" lIns="36000" tIns="36000" rIns="36000" bIns="36000" rtlCol="0" anchor="ctr">
            <a:spAutoFit/>
          </a:bodyPr>
          <a:lstStyle/>
          <a:p>
            <a:pPr algn="ctr"/>
            <a:r>
              <a:rPr lang="en-US" sz="1400" b="1" dirty="0" smtClean="0">
                <a:solidFill>
                  <a:schemeClr val="bg1"/>
                </a:solidFill>
              </a:rPr>
              <a:t>x </a:t>
            </a:r>
            <a:r>
              <a:rPr lang="en-US" sz="1400" b="1" dirty="0" smtClean="0">
                <a:solidFill>
                  <a:schemeClr val="bg1"/>
                </a:solidFill>
                <a:hlinkClick r:id="rId4" action="ppaction://hlinksldjump"/>
              </a:rPr>
              <a:t>close</a:t>
            </a:r>
            <a:endParaRPr lang="en-US" sz="1400" b="1" dirty="0">
              <a:solidFill>
                <a:schemeClr val="bg1"/>
              </a:solidFill>
            </a:endParaRPr>
          </a:p>
        </p:txBody>
      </p:sp>
    </p:spTree>
    <p:extLst>
      <p:ext uri="{BB962C8B-B14F-4D97-AF65-F5344CB8AC3E}">
        <p14:creationId xmlns:p14="http://schemas.microsoft.com/office/powerpoint/2010/main" val="1512662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IWM_PowerPoint_LS">
  <a:themeElements>
    <a:clrScheme name="Custom 3">
      <a:dk1>
        <a:srgbClr val="000000"/>
      </a:dk1>
      <a:lt1>
        <a:srgbClr val="FFFFFF"/>
      </a:lt1>
      <a:dk2>
        <a:srgbClr val="455560"/>
      </a:dk2>
      <a:lt2>
        <a:srgbClr val="FFFFFF"/>
      </a:lt2>
      <a:accent1>
        <a:srgbClr val="CC0033"/>
      </a:accent1>
      <a:accent2>
        <a:srgbClr val="01A3AF"/>
      </a:accent2>
      <a:accent3>
        <a:srgbClr val="AC924D"/>
      </a:accent3>
      <a:accent4>
        <a:srgbClr val="455560"/>
      </a:accent4>
      <a:accent5>
        <a:srgbClr val="FF9933"/>
      </a:accent5>
      <a:accent6>
        <a:srgbClr val="044E7C"/>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rint">
  <a:themeElements>
    <a:clrScheme name="Custom 3">
      <a:dk1>
        <a:srgbClr val="000000"/>
      </a:dk1>
      <a:lt1>
        <a:srgbClr val="FFFFFF"/>
      </a:lt1>
      <a:dk2>
        <a:srgbClr val="455560"/>
      </a:dk2>
      <a:lt2>
        <a:srgbClr val="FFFFFF"/>
      </a:lt2>
      <a:accent1>
        <a:srgbClr val="CC0033"/>
      </a:accent1>
      <a:accent2>
        <a:srgbClr val="01A3AF"/>
      </a:accent2>
      <a:accent3>
        <a:srgbClr val="AC924D"/>
      </a:accent3>
      <a:accent4>
        <a:srgbClr val="455560"/>
      </a:accent4>
      <a:accent5>
        <a:srgbClr val="FF9933"/>
      </a:accent5>
      <a:accent6>
        <a:srgbClr val="044E7C"/>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56238F8BE2E74DB19141B587D05185" ma:contentTypeVersion="6" ma:contentTypeDescription="Create a new document." ma:contentTypeScope="" ma:versionID="c191869e2fdc88cedf0695a8f51e2010">
  <xsd:schema xmlns:xsd="http://www.w3.org/2001/XMLSchema" xmlns:xs="http://www.w3.org/2001/XMLSchema" xmlns:p="http://schemas.microsoft.com/office/2006/metadata/properties" xmlns:ns1="http://schemas.microsoft.com/sharepoint/v3" xmlns:ns2="3afea402-a1eb-41e5-a8cc-1c899e4e8b2e" targetNamespace="http://schemas.microsoft.com/office/2006/metadata/properties" ma:root="true" ma:fieldsID="1cd3fb59a6817e94eb863c96e834e6db" ns1:_="" ns2:_="">
    <xsd:import namespace="http://schemas.microsoft.com/sharepoint/v3"/>
    <xsd:import namespace="3afea402-a1eb-41e5-a8cc-1c899e4e8b2e"/>
    <xsd:element name="properties">
      <xsd:complexType>
        <xsd:sequence>
          <xsd:element name="documentManagement">
            <xsd:complexType>
              <xsd:all>
                <xsd:element ref="ns1:PublishingStartDate" minOccurs="0"/>
                <xsd:element ref="ns1:PublishingExpirationDate" minOccurs="0"/>
                <xsd:element ref="ns2:Branch" minOccurs="0"/>
                <xsd:element ref="ns2:Document_x0020_Date"/>
                <xsd:element ref="ns2:Document_x0020_Type"/>
                <xsd:element ref="ns2:Summary"/>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fea402-a1eb-41e5-a8cc-1c899e4e8b2e" elementFormDefault="qualified">
    <xsd:import namespace="http://schemas.microsoft.com/office/2006/documentManagement/types"/>
    <xsd:import namespace="http://schemas.microsoft.com/office/infopath/2007/PartnerControls"/>
    <xsd:element name="Branch" ma:index="10" nillable="true" ma:displayName="Branch" ma:internalName="Branch" ma:requiredMultiChoice="true">
      <xsd:complexType>
        <xsd:complexContent>
          <xsd:extension base="dms:MultiChoice">
            <xsd:sequence>
              <xsd:element name="Value" maxOccurs="unbounded" minOccurs="0" nillable="true">
                <xsd:simpleType>
                  <xsd:restriction base="dms:Choice">
                    <xsd:enumeration value="IWM London"/>
                    <xsd:enumeration value="IWM Duxford"/>
                    <xsd:enumeration value="IWM North"/>
                    <xsd:enumeration value="HMS Belfast"/>
                    <xsd:enumeration value="Churchill War Rooms"/>
                    <xsd:enumeration value="All Sites"/>
                  </xsd:restriction>
                </xsd:simpleType>
              </xsd:element>
            </xsd:sequence>
          </xsd:extension>
        </xsd:complexContent>
      </xsd:complexType>
    </xsd:element>
    <xsd:element name="Document_x0020_Date" ma:index="11" ma:displayName="Document Date" ma:default="[today]" ma:format="DateOnly" ma:internalName="Document_x0020_Date">
      <xsd:simpleType>
        <xsd:restriction base="dms:DateTime"/>
      </xsd:simpleType>
    </xsd:element>
    <xsd:element name="Document_x0020_Type" ma:index="12" ma:displayName="Document Type" ma:format="Dropdown" ma:internalName="Document_x0020_Type">
      <xsd:simpleType>
        <xsd:restriction base="dms:Choice">
          <xsd:enumeration value="Agenda"/>
          <xsd:enumeration value="Corporate Plan"/>
          <xsd:enumeration value="Floorplan / Map"/>
          <xsd:enumeration value="Form"/>
          <xsd:enumeration value="Guidelines"/>
          <xsd:enumeration value="Information Sheet"/>
          <xsd:enumeration value="Job Description"/>
          <xsd:enumeration value="Minutes"/>
          <xsd:enumeration value="Organisation Chart"/>
          <xsd:enumeration value="Performance Report"/>
          <xsd:enumeration value="Policy"/>
          <xsd:enumeration value="Presentation"/>
          <xsd:enumeration value="Press Release"/>
          <xsd:enumeration value="Procedure"/>
          <xsd:enumeration value="Project Initiation Document"/>
          <xsd:enumeration value="Report"/>
          <xsd:enumeration value="Research"/>
          <xsd:enumeration value="Schedule"/>
          <xsd:enumeration value="Specification"/>
          <xsd:enumeration value="Staff Notice"/>
          <xsd:enumeration value="Strategy"/>
          <xsd:enumeration value="Team Brief"/>
          <xsd:enumeration value="Template"/>
          <xsd:enumeration value="Workflow"/>
        </xsd:restriction>
      </xsd:simpleType>
    </xsd:element>
    <xsd:element name="Summary" ma:index="13" ma:displayName="Summary" ma:description="Insert a short summary" ma:internalName="Summa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ummary xmlns="3afea402-a1eb-41e5-a8cc-1c899e4e8b2e">Updated IWM branded PowerPoint template </Summary>
    <PublishingExpirationDate xmlns="http://schemas.microsoft.com/sharepoint/v3" xsi:nil="true"/>
    <Branch xmlns="3afea402-a1eb-41e5-a8cc-1c899e4e8b2e">
      <Value>All Sites</Value>
    </Branch>
    <PublishingStartDate xmlns="http://schemas.microsoft.com/sharepoint/v3" xsi:nil="true"/>
    <Document_x0020_Type xmlns="3afea402-a1eb-41e5-a8cc-1c899e4e8b2e">Template</Document_x0020_Type>
    <Document_x0020_Date xmlns="3afea402-a1eb-41e5-a8cc-1c899e4e8b2e">2014-03-27T00:00:00+00:00</Document_x0020_Date>
  </documentManagement>
</p:properties>
</file>

<file path=customXml/itemProps1.xml><?xml version="1.0" encoding="utf-8"?>
<ds:datastoreItem xmlns:ds="http://schemas.openxmlformats.org/officeDocument/2006/customXml" ds:itemID="{3A076E4B-376C-46E8-99C3-82AFA251C3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fea402-a1eb-41e5-a8cc-1c899e4e8b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E2DFD5-06CB-4698-9C28-68178FD00765}">
  <ds:schemaRefs>
    <ds:schemaRef ds:uri="http://schemas.microsoft.com/sharepoint/v3/contenttype/forms"/>
  </ds:schemaRefs>
</ds:datastoreItem>
</file>

<file path=customXml/itemProps3.xml><?xml version="1.0" encoding="utf-8"?>
<ds:datastoreItem xmlns:ds="http://schemas.openxmlformats.org/officeDocument/2006/customXml" ds:itemID="{9CC3F132-1446-4722-8F33-549AE56C9DB1}">
  <ds:schemaRef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purl.org/dc/terms/"/>
    <ds:schemaRef ds:uri="http://schemas.microsoft.com/office/2006/metadata/properties"/>
    <ds:schemaRef ds:uri="3afea402-a1eb-41e5-a8cc-1c899e4e8b2e"/>
    <ds:schemaRef ds:uri="http://schemas.microsoft.com/sharepoint/v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IWM_PowerPoint_LS</Template>
  <TotalTime>5617</TotalTime>
  <Words>1548</Words>
  <Application>Microsoft Office PowerPoint</Application>
  <PresentationFormat>On-screen Show (4:3)</PresentationFormat>
  <Paragraphs>188</Paragraphs>
  <Slides>30</Slides>
  <Notes>7</Notes>
  <HiddenSlides>20</HiddenSlides>
  <MMClips>2</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IWM_PowerPoint_LS</vt:lpstr>
      <vt:lpstr>Print</vt:lpstr>
      <vt:lpstr>How did the B-29 Superfortress become the most advanced bomber of the Second World War?</vt:lpstr>
      <vt:lpstr>IWM Learning Resources:  Terms of Use</vt:lpstr>
      <vt:lpstr>About this resource</vt:lpstr>
      <vt:lpstr>1 What plane preceded the B-29?</vt:lpstr>
      <vt:lpstr>1 What plane preceded the B-29?</vt:lpstr>
      <vt:lpstr>1 B-17 Flying Fortress</vt:lpstr>
      <vt:lpstr>1 B-17 Flying Fortress</vt:lpstr>
      <vt:lpstr>1 B-17 Flying Fortress </vt:lpstr>
      <vt:lpstr>1 B-17 Flying Fortress </vt:lpstr>
      <vt:lpstr>2 What did the B-29 need to do that the B-17 could not?</vt:lpstr>
      <vt:lpstr>2 What did the B-29 need to do that the B-17 could not?</vt:lpstr>
      <vt:lpstr>2 What did the B-29 need to do that the B-17 could not?</vt:lpstr>
      <vt:lpstr>2 What did the B-29 need to do that the B-17 could not?</vt:lpstr>
      <vt:lpstr>3 The effects of flying at high altitudes on aircrew</vt:lpstr>
      <vt:lpstr>4 How was the B-29 designed to fly further, higher and carry more weight?</vt:lpstr>
      <vt:lpstr>4 How was the B-29 designed to fly further, higher and carry more weight?</vt:lpstr>
      <vt:lpstr>4 How was the B-29 designed to fly further, higher and carry more weight?</vt:lpstr>
      <vt:lpstr>4 How was the B-29 designed to fly further, higher and carry more weight?</vt:lpstr>
      <vt:lpstr>4 How was the B-29 designed to fly further, higher and carry more weight?</vt:lpstr>
      <vt:lpstr>4 How was the B-29 designed to fly further, higher and carry more weight?</vt:lpstr>
      <vt:lpstr>4 How was the B-29 designed to fly further, higher and carry more weight?</vt:lpstr>
      <vt:lpstr>5 What new problems were faced when developing the B-29?</vt:lpstr>
      <vt:lpstr>5 What new problems were faced when developing the B-29?</vt:lpstr>
      <vt:lpstr>5 What new problems were faced when developing the B-29?</vt:lpstr>
      <vt:lpstr>5 What new problems were faced when developing the B-29?</vt:lpstr>
      <vt:lpstr>6  360 view of the B-29 cockpit</vt:lpstr>
      <vt:lpstr>7  What has been the legacy of the B-29?</vt:lpstr>
      <vt:lpstr>7 What has been the legacy of the B-29?</vt:lpstr>
      <vt:lpstr>7 What has been the legacy of the B-29?</vt:lpstr>
      <vt:lpstr>7 What has been the legacy of the B-29?</vt:lpstr>
    </vt:vector>
  </TitlesOfParts>
  <Company>Imperial War Museums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Lindsay Ball</dc:creator>
  <cp:lastModifiedBy>Jennifer Ross</cp:lastModifiedBy>
  <cp:revision>223</cp:revision>
  <cp:lastPrinted>2016-03-21T15:52:38Z</cp:lastPrinted>
  <dcterms:created xsi:type="dcterms:W3CDTF">2014-01-30T13:37:05Z</dcterms:created>
  <dcterms:modified xsi:type="dcterms:W3CDTF">2016-11-03T14:03:37Z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0x0101009456238F8BE2E74DB19141B587D05185</vt:lpwstr>
  </property>
</Properties>
</file>