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85" r:id="rId1"/>
    <p:sldMasterId id="2147485540" r:id="rId2"/>
    <p:sldMasterId id="2147485568" r:id="rId3"/>
    <p:sldMasterId id="2147485616" r:id="rId4"/>
  </p:sldMasterIdLst>
  <p:notesMasterIdLst>
    <p:notesMasterId r:id="rId17"/>
  </p:notesMasterIdLst>
  <p:sldIdLst>
    <p:sldId id="399" r:id="rId5"/>
    <p:sldId id="400" r:id="rId6"/>
    <p:sldId id="379" r:id="rId7"/>
    <p:sldId id="380" r:id="rId8"/>
    <p:sldId id="393" r:id="rId9"/>
    <p:sldId id="397" r:id="rId10"/>
    <p:sldId id="391" r:id="rId11"/>
    <p:sldId id="392" r:id="rId12"/>
    <p:sldId id="389" r:id="rId13"/>
    <p:sldId id="398" r:id="rId14"/>
    <p:sldId id="395" r:id="rId15"/>
    <p:sldId id="37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10E"/>
    <a:srgbClr val="1196A0"/>
    <a:srgbClr val="640DBA"/>
    <a:srgbClr val="663366"/>
    <a:srgbClr val="455560"/>
    <a:srgbClr val="303A3F"/>
    <a:srgbClr val="3D1C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1" autoAdjust="0"/>
    <p:restoredTop sz="75540" autoAdjust="0"/>
  </p:normalViewPr>
  <p:slideViewPr>
    <p:cSldViewPr snapToGrid="0" snapToObjects="1">
      <p:cViewPr varScale="1">
        <p:scale>
          <a:sx n="69" d="100"/>
          <a:sy n="69" d="100"/>
        </p:scale>
        <p:origin x="188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F9C5-21B3-4159-9725-8029CFF0DCAB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AE79-E547-4843-AC44-019B306635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42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AE79-E547-4843-AC44-019B3066357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AE79-E547-4843-AC44-019B3066357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4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2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7" name="Shape 12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913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AE79-E547-4843-AC44-019B3066357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8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AE79-E547-4843-AC44-019B3066357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1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AE79-E547-4843-AC44-019B3066357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9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AE79-E547-4843-AC44-019B3066357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1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AE79-E547-4843-AC44-019B3066357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8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AE79-E547-4843-AC44-019B3066357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1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AE79-E547-4843-AC44-019B3066357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4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itl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0000" y="5400000"/>
            <a:ext cx="5022016" cy="1080000"/>
          </a:xfrm>
        </p:spPr>
        <p:txBody>
          <a:bodyPr anchor="t" anchorCtr="0"/>
          <a:lstStyle>
            <a:lvl1pPr marL="0" indent="0">
              <a:buNone/>
              <a:defRPr/>
            </a:lvl1pPr>
            <a:lvl2pPr marL="288000" indent="-288000">
              <a:buFont typeface="Wingdings" charset="2"/>
              <a:buChar char="§"/>
              <a:defRPr/>
            </a:lvl2pPr>
            <a:lvl3pPr marL="534988" indent="-228600">
              <a:defRPr/>
            </a:lvl3pPr>
            <a:lvl4pPr marL="803275" indent="-242888">
              <a:tabLst/>
              <a:defRPr/>
            </a:lvl4pPr>
            <a:lvl5pPr marL="10795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59418" y="5400675"/>
            <a:ext cx="2420582" cy="10795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 smtClean="0"/>
              <a:t>Optional third party logo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976" y="345210"/>
            <a:ext cx="450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STD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0000" y="1980000"/>
            <a:ext cx="7559675" cy="3600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Landscape Image -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71662" y="4859337"/>
            <a:ext cx="3600000" cy="162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300"/>
            </a:lvl1pPr>
            <a:lvl2pPr marL="0" indent="0">
              <a:spcAft>
                <a:spcPts val="0"/>
              </a:spcAft>
              <a:buNone/>
              <a:defRPr sz="1300"/>
            </a:lvl2pPr>
            <a:lvl3pPr marL="0" indent="0">
              <a:spcAft>
                <a:spcPts val="0"/>
              </a:spcAft>
              <a:buNone/>
              <a:defRPr sz="1300"/>
            </a:lvl3pPr>
            <a:lvl4pPr marL="0" indent="0">
              <a:spcAft>
                <a:spcPts val="0"/>
              </a:spcAft>
              <a:buNone/>
              <a:defRPr sz="1300"/>
            </a:lvl4pPr>
            <a:lvl5pPr marL="0" indent="0"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71663" y="900113"/>
            <a:ext cx="5400675" cy="36004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Content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21"/>
          </p:nvPr>
        </p:nvSpPr>
        <p:spPr>
          <a:xfrm>
            <a:off x="773113" y="3583933"/>
            <a:ext cx="3600450" cy="2339975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9"/>
          </p:nvPr>
        </p:nvSpPr>
        <p:spPr>
          <a:xfrm>
            <a:off x="4768850" y="900113"/>
            <a:ext cx="3600450" cy="2339975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768850" y="3583933"/>
            <a:ext cx="3600450" cy="2339975"/>
          </a:xfrm>
        </p:spPr>
        <p:txBody>
          <a:bodyPr/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73113" y="900113"/>
            <a:ext cx="3600450" cy="2339975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5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Portrait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500" y="187325"/>
            <a:ext cx="4319588" cy="6480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4768850" y="900113"/>
            <a:ext cx="3600450" cy="2339975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768850" y="3583933"/>
            <a:ext cx="3600450" cy="2339975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1pPr>
            <a:lvl2pPr marL="180000" indent="-180000">
              <a:lnSpc>
                <a:spcPts val="1700"/>
              </a:lnSpc>
              <a:spcAft>
                <a:spcPts val="0"/>
              </a:spcAft>
              <a:buFont typeface="Wingdings" charset="2"/>
              <a:buChar char="§"/>
              <a:defRPr sz="1300"/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00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Single 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tIns="252000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827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Titl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067" y="322118"/>
            <a:ext cx="4508500" cy="102870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0000" y="5400000"/>
            <a:ext cx="5022016" cy="1080000"/>
          </a:xfrm>
        </p:spPr>
        <p:txBody>
          <a:bodyPr anchor="t" anchorCtr="0"/>
          <a:lstStyle>
            <a:lvl1pPr marL="0" indent="0">
              <a:buNone/>
              <a:defRPr>
                <a:solidFill>
                  <a:srgbClr val="455560"/>
                </a:solidFill>
              </a:defRPr>
            </a:lvl1pPr>
            <a:lvl2pPr marL="288000" indent="-288000">
              <a:buFont typeface="Wingdings" charset="2"/>
              <a:buChar char="§"/>
              <a:defRPr>
                <a:solidFill>
                  <a:srgbClr val="455560"/>
                </a:solidFill>
              </a:defRPr>
            </a:lvl2pPr>
            <a:lvl3pPr marL="534988" indent="-228600">
              <a:defRPr>
                <a:solidFill>
                  <a:srgbClr val="455560"/>
                </a:solidFill>
              </a:defRPr>
            </a:lvl3pPr>
            <a:lvl4pPr marL="803275" indent="-242888">
              <a:tabLst/>
              <a:defRPr>
                <a:solidFill>
                  <a:srgbClr val="455560"/>
                </a:solidFill>
              </a:defRPr>
            </a:lvl4pPr>
            <a:lvl5pPr marL="1079500" indent="-228600"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859418" y="5400675"/>
            <a:ext cx="2420582" cy="1079500"/>
          </a:xfrm>
        </p:spPr>
        <p:txBody>
          <a:bodyPr anchor="t" anchorCtr="0"/>
          <a:lstStyle>
            <a:lvl1pPr algn="ctr">
              <a:defRPr>
                <a:solidFill>
                  <a:srgbClr val="455560"/>
                </a:solidFill>
              </a:defRPr>
            </a:lvl1pPr>
          </a:lstStyle>
          <a:p>
            <a:r>
              <a:rPr lang="en-US" dirty="0" smtClean="0"/>
              <a:t>Optional third party logo here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1080000"/>
          </a:xfrm>
        </p:spPr>
        <p:txBody>
          <a:bodyPr>
            <a:noAutofit/>
          </a:bodyPr>
          <a:lstStyle>
            <a:lvl1pPr>
              <a:defRPr>
                <a:solidFill>
                  <a:srgbClr val="4555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8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STD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 indent="0">
              <a:defRPr>
                <a:solidFill>
                  <a:srgbClr val="455560"/>
                </a:solidFill>
              </a:defRPr>
            </a:lvl4pPr>
            <a:lvl5pPr indent="0"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4555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2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Landscape Image -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71662" y="4859337"/>
            <a:ext cx="3600000" cy="1620000"/>
          </a:xfrm>
        </p:spPr>
        <p:txBody>
          <a:bodyPr/>
          <a:lstStyle>
            <a:lvl1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1pPr>
            <a:lvl2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2pPr>
            <a:lvl3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3pPr>
            <a:lvl4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4pPr>
            <a:lvl5pPr marL="0" indent="0">
              <a:lnSpc>
                <a:spcPts val="1700"/>
              </a:lnSpc>
              <a:spcAft>
                <a:spcPts val="0"/>
              </a:spcAft>
              <a:buNone/>
              <a:defRPr sz="1300"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71663" y="900113"/>
            <a:ext cx="5400675" cy="36004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00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Content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25"/>
          </p:nvPr>
        </p:nvSpPr>
        <p:spPr>
          <a:xfrm>
            <a:off x="773113" y="3583933"/>
            <a:ext cx="3600450" cy="233997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773113" y="900113"/>
            <a:ext cx="3600450" cy="233997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24"/>
          </p:nvPr>
        </p:nvSpPr>
        <p:spPr>
          <a:xfrm>
            <a:off x="4768850" y="900113"/>
            <a:ext cx="3600450" cy="233997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6"/>
          </p:nvPr>
        </p:nvSpPr>
        <p:spPr>
          <a:xfrm>
            <a:off x="4768850" y="3583933"/>
            <a:ext cx="3600450" cy="2339975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1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0000" y="1980000"/>
            <a:ext cx="7559675" cy="36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1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Portrait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90500" y="188913"/>
            <a:ext cx="4319588" cy="648017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4770438" y="900000"/>
            <a:ext cx="3598862" cy="2340000"/>
          </a:xfrm>
        </p:spPr>
        <p:txBody>
          <a:bodyPr anchor="b" anchorCtr="0"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4770438" y="3585600"/>
            <a:ext cx="3598862" cy="2340000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3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Single 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tIns="2520000"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4648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itl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0000" y="5400000"/>
            <a:ext cx="5022016" cy="1080000"/>
          </a:xfrm>
        </p:spPr>
        <p:txBody>
          <a:bodyPr anchor="t" anchorCtr="0"/>
          <a:lstStyle>
            <a:lvl1pPr marL="0" indent="0">
              <a:buNone/>
              <a:defRPr/>
            </a:lvl1pPr>
            <a:lvl2pPr marL="288000" indent="-288000">
              <a:buFont typeface="Wingdings" charset="2"/>
              <a:buChar char="§"/>
              <a:defRPr/>
            </a:lvl2pPr>
            <a:lvl3pPr marL="534988" indent="-228600">
              <a:defRPr/>
            </a:lvl3pPr>
            <a:lvl4pPr marL="803275" indent="-242888">
              <a:tabLst/>
              <a:defRPr/>
            </a:lvl4pPr>
            <a:lvl5pPr marL="10795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59418" y="5400675"/>
            <a:ext cx="2420582" cy="10795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 smtClean="0"/>
              <a:t>Optional third party logo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976" y="345210"/>
            <a:ext cx="450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T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0000" y="1980000"/>
            <a:ext cx="7559675" cy="36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3A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3A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3A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555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3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3A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555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DC117B-7359-498F-909D-2F7B0090A88E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7AD23-6AE6-4C1B-B907-B21EBF6FD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3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20000" y="900000"/>
            <a:ext cx="756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6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3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io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340000"/>
            <a:ext cx="7560000" cy="2160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75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D1C3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92751"/>
            <a:ext cx="7560000" cy="360000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5" r:id="rId1"/>
    <p:sldLayoutId id="2147485489" r:id="rId2"/>
    <p:sldLayoutId id="2147485608" r:id="rId3"/>
    <p:sldLayoutId id="2147485609" r:id="rId4"/>
    <p:sldLayoutId id="2147485610" r:id="rId5"/>
    <p:sldLayoutId id="2147485681" r:id="rId6"/>
    <p:sldLayoutId id="2147485682" r:id="rId7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1pPr>
      <a:lvl2pPr marL="180000" indent="-18000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lnSpc>
          <a:spcPts val="15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3pPr>
      <a:lvl4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4pPr>
      <a:lvl5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308" y="0"/>
            <a:ext cx="9137385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37385 w 9144000"/>
              <a:gd name="connsiteY3" fmla="*/ 899554 h 6858000"/>
              <a:gd name="connsiteX4" fmla="*/ 9144000 w 9144000"/>
              <a:gd name="connsiteY4" fmla="*/ 68580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37385 w 9144000"/>
              <a:gd name="connsiteY3" fmla="*/ 899554 h 6858000"/>
              <a:gd name="connsiteX4" fmla="*/ 9137385 w 9144000"/>
              <a:gd name="connsiteY4" fmla="*/ 2460546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37385 w 9144000"/>
              <a:gd name="connsiteY3" fmla="*/ 899554 h 6858000"/>
              <a:gd name="connsiteX4" fmla="*/ 9137385 w 9144000"/>
              <a:gd name="connsiteY4" fmla="*/ 2460546 h 6858000"/>
              <a:gd name="connsiteX5" fmla="*/ 9144000 w 9144000"/>
              <a:gd name="connsiteY5" fmla="*/ 6858000 h 6858000"/>
              <a:gd name="connsiteX6" fmla="*/ 7699746 w 9144000"/>
              <a:gd name="connsiteY6" fmla="*/ 6852488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  <a:gd name="connsiteX0" fmla="*/ 0 w 9144000"/>
              <a:gd name="connsiteY0" fmla="*/ 0 h 6858000"/>
              <a:gd name="connsiteX1" fmla="*/ 6315027 w 9144000"/>
              <a:gd name="connsiteY1" fmla="*/ 0 h 6858000"/>
              <a:gd name="connsiteX2" fmla="*/ 9144000 w 9144000"/>
              <a:gd name="connsiteY2" fmla="*/ 0 h 6858000"/>
              <a:gd name="connsiteX3" fmla="*/ 9137385 w 9144000"/>
              <a:gd name="connsiteY3" fmla="*/ 899554 h 6858000"/>
              <a:gd name="connsiteX4" fmla="*/ 9137385 w 9144000"/>
              <a:gd name="connsiteY4" fmla="*/ 2460546 h 6858000"/>
              <a:gd name="connsiteX5" fmla="*/ 7699746 w 9144000"/>
              <a:gd name="connsiteY5" fmla="*/ 6852488 h 6858000"/>
              <a:gd name="connsiteX6" fmla="*/ 0 w 9144000"/>
              <a:gd name="connsiteY6" fmla="*/ 6858000 h 6858000"/>
              <a:gd name="connsiteX7" fmla="*/ 0 w 9144000"/>
              <a:gd name="connsiteY7" fmla="*/ 0 h 6858000"/>
              <a:gd name="connsiteX0" fmla="*/ 0 w 9137385"/>
              <a:gd name="connsiteY0" fmla="*/ 0 h 6858000"/>
              <a:gd name="connsiteX1" fmla="*/ 6315027 w 9137385"/>
              <a:gd name="connsiteY1" fmla="*/ 0 h 6858000"/>
              <a:gd name="connsiteX2" fmla="*/ 9137385 w 9137385"/>
              <a:gd name="connsiteY2" fmla="*/ 899554 h 6858000"/>
              <a:gd name="connsiteX3" fmla="*/ 9137385 w 9137385"/>
              <a:gd name="connsiteY3" fmla="*/ 2460546 h 6858000"/>
              <a:gd name="connsiteX4" fmla="*/ 7699746 w 9137385"/>
              <a:gd name="connsiteY4" fmla="*/ 6852488 h 6858000"/>
              <a:gd name="connsiteX5" fmla="*/ 0 w 9137385"/>
              <a:gd name="connsiteY5" fmla="*/ 6858000 h 6858000"/>
              <a:gd name="connsiteX6" fmla="*/ 0 w 91373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7385" h="6858000">
                <a:moveTo>
                  <a:pt x="0" y="0"/>
                </a:moveTo>
                <a:lnTo>
                  <a:pt x="6315027" y="0"/>
                </a:lnTo>
                <a:lnTo>
                  <a:pt x="9137385" y="899554"/>
                </a:lnTo>
                <a:lnTo>
                  <a:pt x="9137385" y="2460546"/>
                </a:lnTo>
                <a:lnTo>
                  <a:pt x="7699746" y="685248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75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92751"/>
            <a:ext cx="7560000" cy="360000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2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1" r:id="rId1"/>
    <p:sldLayoutId id="2147485560" r:id="rId2"/>
    <p:sldLayoutId id="2147485541" r:id="rId3"/>
    <p:sldLayoutId id="2147485550" r:id="rId4"/>
    <p:sldLayoutId id="2147485553" r:id="rId5"/>
    <p:sldLayoutId id="2147485591" r:id="rId6"/>
    <p:sldLayoutId id="2147485555" r:id="rId7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1pPr>
      <a:lvl2pPr marL="180000" indent="-18000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lnSpc>
          <a:spcPts val="15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3pPr>
      <a:lvl4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4pPr>
      <a:lvl5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900113"/>
            <a:ext cx="7559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979613"/>
            <a:ext cx="7559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/>
              <a:t>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9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3" r:id="rId1"/>
    <p:sldLayoutId id="2147485612" r:id="rId2"/>
    <p:sldLayoutId id="2147485569" r:id="rId3"/>
    <p:sldLayoutId id="2147485582" r:id="rId4"/>
    <p:sldLayoutId id="2147485583" r:id="rId5"/>
    <p:sldLayoutId id="2147485590" r:id="rId6"/>
    <p:sldLayoutId id="2147485587" r:id="rId7"/>
  </p:sldLayoutIdLst>
  <p:txStyles>
    <p:titleStyle>
      <a:lvl1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kern="1200">
          <a:solidFill>
            <a:srgbClr val="455560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45556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588" indent="-1588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1pPr>
      <a:lvl2pPr marL="179388" indent="-179388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buChar char="§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2pPr>
      <a:lvl3pPr marL="358775" indent="-179388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buChar char="§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3pPr>
      <a:lvl4pPr marL="358775" indent="3175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4pPr>
      <a:lvl5pPr marL="358775" indent="3175" algn="l" defTabSz="457200" rtl="0" eaLnBrk="0" fontAlgn="base" hangingPunct="0">
        <a:lnSpc>
          <a:spcPts val="1700"/>
        </a:lnSpc>
        <a:spcBef>
          <a:spcPct val="0"/>
        </a:spcBef>
        <a:spcAft>
          <a:spcPct val="0"/>
        </a:spcAft>
        <a:buClr>
          <a:srgbClr val="455560"/>
        </a:buClr>
        <a:buFont typeface="Wingdings" charset="0"/>
        <a:defRPr sz="1300" kern="1200">
          <a:solidFill>
            <a:srgbClr val="455560"/>
          </a:solidFill>
          <a:latin typeface="Arial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75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D1C3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92751"/>
            <a:ext cx="7560000" cy="3600000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7" r:id="rId1"/>
    <p:sldLayoutId id="2147485618" r:id="rId2"/>
    <p:sldLayoutId id="2147485620" r:id="rId3"/>
    <p:sldLayoutId id="2147485621" r:id="rId4"/>
    <p:sldLayoutId id="2147485622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1pPr>
      <a:lvl2pPr marL="180000" indent="-180000" algn="l" defTabSz="457200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lnSpc>
          <a:spcPts val="1500"/>
        </a:lnSpc>
        <a:spcBef>
          <a:spcPts val="0"/>
        </a:spcBef>
        <a:buFont typeface="Wingdings" charset="2"/>
        <a:buChar char="§"/>
        <a:defRPr sz="1300" kern="1200">
          <a:solidFill>
            <a:srgbClr val="FFFFFF"/>
          </a:solidFill>
          <a:latin typeface="+mn-lt"/>
          <a:ea typeface="+mn-ea"/>
          <a:cs typeface="+mn-cs"/>
        </a:defRPr>
      </a:lvl3pPr>
      <a:lvl4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4pPr>
      <a:lvl5pPr marL="360000" indent="0" algn="l" defTabSz="457200" rtl="0" eaLnBrk="1" latinLnBrk="0" hangingPunct="1">
        <a:lnSpc>
          <a:spcPts val="1500"/>
        </a:lnSpc>
        <a:spcBef>
          <a:spcPts val="0"/>
        </a:spcBef>
        <a:buFont typeface="Arial"/>
        <a:buNone/>
        <a:defRPr sz="13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48249" y="1923804"/>
            <a:ext cx="4595752" cy="26125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4810E"/>
                </a:solidFill>
              </a:rPr>
              <a:t>Piece together John Travers Cornwell’s</a:t>
            </a:r>
          </a:p>
          <a:p>
            <a:r>
              <a:rPr lang="en-US" dirty="0" smtClean="0">
                <a:solidFill>
                  <a:srgbClr val="F4810E"/>
                </a:solidFill>
              </a:rPr>
              <a:t>story</a:t>
            </a:r>
            <a:endParaRPr lang="en-US" dirty="0"/>
          </a:p>
        </p:txBody>
      </p:sp>
      <p:sp>
        <p:nvSpPr>
          <p:cNvPr id="3" name="AutoShape 2" descr="Portrait photograph of John Travers Cornwel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Portrait photograph of John Travers Cornwell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Portrait photograph of John Travers Corn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00054"/>
            <a:ext cx="3106777" cy="45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01;p28"/>
          <p:cNvSpPr txBox="1">
            <a:spLocks/>
          </p:cNvSpPr>
          <p:nvPr/>
        </p:nvSpPr>
        <p:spPr>
          <a:xfrm>
            <a:off x="4572000" y="3984020"/>
            <a:ext cx="4338924" cy="4032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historical sources to discover details </a:t>
            </a:r>
            <a:r>
              <a:rPr lang="en-US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</a:t>
            </a: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b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0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379" y="152261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Victoria Cross Recipients register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604" y="6335229"/>
            <a:ext cx="9143999" cy="648072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Copyright Naval and Military Press Ltd </a:t>
            </a:r>
            <a:r>
              <a:rPr lang="en-US" sz="1600" dirty="0" smtClean="0">
                <a:solidFill>
                  <a:schemeClr val="bg1"/>
                </a:solidFill>
              </a:rPr>
              <a:t>2010. Image </a:t>
            </a:r>
            <a:r>
              <a:rPr lang="en-US" sz="1600" dirty="0">
                <a:solidFill>
                  <a:schemeClr val="bg1"/>
                </a:solidFill>
              </a:rPr>
              <a:t>uploaded for educational purposes, all rights reserved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15220" r="15883" b="8813"/>
          <a:stretch/>
        </p:blipFill>
        <p:spPr bwMode="auto">
          <a:xfrm>
            <a:off x="439379" y="736270"/>
            <a:ext cx="7861465" cy="54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-11981" y="6313636"/>
            <a:ext cx="11317290" cy="132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 typeface="Wingdings" charset="2"/>
              <a:buNone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 typeface="Wingdings" charset="2"/>
              <a:buChar char="§"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Wingdings" charset="2"/>
              <a:buChar char="§"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60000" indent="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None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0000" indent="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None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© </a:t>
            </a:r>
            <a:r>
              <a:rPr lang="en-US" sz="1600" dirty="0"/>
              <a:t>Copyright The Commonwealth War Graves Commission</a:t>
            </a:r>
            <a:r>
              <a:rPr lang="en-US" sz="1600" dirty="0" smtClean="0">
                <a:solidFill>
                  <a:schemeClr val="bg1"/>
                </a:solidFill>
              </a:rPr>
              <a:t>. Image uploaded for educational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purposes, all rights reserved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" t="7705" r="8647" b="13076"/>
          <a:stretch/>
        </p:blipFill>
        <p:spPr bwMode="auto">
          <a:xfrm>
            <a:off x="-23749" y="724395"/>
            <a:ext cx="9202876" cy="546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6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84" y="2340000"/>
            <a:ext cx="7884215" cy="2160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9181" y="5093678"/>
            <a:ext cx="75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livesofthefirstworldwar.org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9181" y="2223080"/>
            <a:ext cx="7891737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dirty="0" smtClean="0">
                <a:solidFill>
                  <a:srgbClr val="F4810E"/>
                </a:solidFill>
              </a:rPr>
              <a:t>Discover more fascinating stories…</a:t>
            </a:r>
          </a:p>
          <a:p>
            <a:r>
              <a:rPr lang="en-US" sz="14400" dirty="0" smtClean="0">
                <a:solidFill>
                  <a:srgbClr val="F4810E"/>
                </a:solidFill>
              </a:rPr>
              <a:t/>
            </a:r>
            <a:br>
              <a:rPr lang="en-US" sz="14400" dirty="0" smtClean="0">
                <a:solidFill>
                  <a:srgbClr val="F4810E"/>
                </a:solidFill>
              </a:rPr>
            </a:br>
            <a:r>
              <a:rPr lang="en-US" sz="14400" dirty="0" smtClean="0">
                <a:solidFill>
                  <a:srgbClr val="F4810E"/>
                </a:solidFill>
              </a:rPr>
              <a:t>Lives of the First World War </a:t>
            </a:r>
            <a:r>
              <a:rPr lang="en-US" dirty="0" smtClean="0">
                <a:solidFill>
                  <a:srgbClr val="F4810E"/>
                </a:solidFill>
              </a:rPr>
              <a:t/>
            </a:r>
            <a:br>
              <a:rPr lang="en-US" dirty="0" smtClean="0">
                <a:solidFill>
                  <a:srgbClr val="F4810E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hape 122"/>
          <p:cNvSpPr txBox="1">
            <a:spLocks noGrp="1"/>
          </p:cNvSpPr>
          <p:nvPr>
            <p:ph type="title"/>
          </p:nvPr>
        </p:nvSpPr>
        <p:spPr>
          <a:xfrm>
            <a:off x="144329" y="469352"/>
            <a:ext cx="8809890" cy="1080000"/>
          </a:xfrm>
        </p:spPr>
        <p:txBody>
          <a:bodyPr lIns="0" tIns="0" rIns="0" bIns="0"/>
          <a:lstStyle/>
          <a:p>
            <a:pPr eaLnBrk="1" hangingPunct="1">
              <a:buSzPct val="25000"/>
            </a:pP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IWM Learning Resources:  Terms of Use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4294967295"/>
          </p:nvPr>
        </p:nvSpPr>
        <p:spPr>
          <a:xfrm>
            <a:off x="665124" y="1549352"/>
            <a:ext cx="7331075" cy="3600450"/>
          </a:xfrm>
        </p:spPr>
        <p:txBody>
          <a:bodyPr lIns="0" tIns="0" rIns="0" bIns="0">
            <a:noAutofit/>
          </a:bodyPr>
          <a:lstStyle/>
          <a:p>
            <a:pPr indent="-342900" eaLnBrk="1" fontAlgn="auto" hangingPunct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The images in this resource can be freely used for non-commercial use in your classroom subject to the terms of the IWM’s Non Commercial Licence:  </a:t>
            </a:r>
            <a:r>
              <a:rPr lang="en-GB" sz="1400" u="sng" dirty="0">
                <a:solidFill>
                  <a:schemeClr val="hlink"/>
                </a:solidFill>
                <a:hlinkClick r:id=""/>
              </a:rPr>
              <a:t>http://www.iwm.org.uk/corporate/privacy-copyright/licence</a:t>
            </a:r>
          </a:p>
          <a:p>
            <a:pPr eaLnBrk="1" fontAlgn="auto" hangingPunct="1">
              <a:defRPr/>
            </a:pPr>
            <a:endParaRPr lang="en-GB" sz="1400" u="sng" dirty="0">
              <a:solidFill>
                <a:schemeClr val="hlink"/>
              </a:solidFill>
              <a:hlinkClick r:id=""/>
            </a:endParaRPr>
          </a:p>
          <a:p>
            <a:pPr indent="-34290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You can use the full presentation or use individual slides within other presentations for use within school and to share with other teachers for their non commercial use as well.</a:t>
            </a:r>
          </a:p>
          <a:p>
            <a:pPr eaLnBrk="1" fontAlgn="auto" hangingPunct="1">
              <a:defRPr/>
            </a:pPr>
            <a:endParaRPr lang="en-GB" sz="1400" dirty="0"/>
          </a:p>
          <a:p>
            <a:pPr indent="-34290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You can print the images out up to A4 size if you wish to use hard copies with your class.</a:t>
            </a:r>
          </a:p>
          <a:p>
            <a:pPr eaLnBrk="1" fontAlgn="auto" hangingPunct="1">
              <a:defRPr/>
            </a:pPr>
            <a:endParaRPr lang="en-GB" sz="1400" dirty="0"/>
          </a:p>
          <a:p>
            <a:pPr indent="-34290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Each image comes with an attribution statement, which must be included wherever the image is used. For example, © IWM (Art.IWM ART 1179</a:t>
            </a:r>
            <a:r>
              <a:rPr lang="en-GB" sz="1400" dirty="0" smtClean="0"/>
              <a:t>).</a:t>
            </a:r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endParaRPr lang="en-GB" sz="1400" dirty="0" smtClean="0"/>
          </a:p>
          <a:p>
            <a:pPr indent="-34290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 smtClean="0"/>
              <a:t>Every effort has been made to contact all copyright holders.  IWM will be glad to make good any error or omissions brought to their attention.</a:t>
            </a:r>
            <a:endParaRPr lang="en-GB" sz="1400" dirty="0"/>
          </a:p>
          <a:p>
            <a:pPr marL="0" indent="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endParaRPr lang="en-GB" sz="1400" dirty="0"/>
          </a:p>
          <a:p>
            <a:pPr indent="-342900" eaLnBrk="1" fontAlgn="auto" hangingPunct="1">
              <a:spcBef>
                <a:spcPts val="8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By downloading this PowerPoint and using these images you agree to these terms of use, including your use of the attribution statement specified for each object by IWM.</a:t>
            </a:r>
          </a:p>
          <a:p>
            <a:pPr eaLnBrk="1" fontAlgn="auto" hangingPunct="1"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029505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3" y="561458"/>
            <a:ext cx="8785611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Extracts from 1901 Census – </a:t>
            </a:r>
            <a:br>
              <a:rPr lang="en-GB" dirty="0" smtClean="0"/>
            </a:br>
            <a:r>
              <a:rPr lang="en-GB" dirty="0" smtClean="0"/>
              <a:t>Clyde Place, Low Leyton, Essex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63" y="6020790"/>
            <a:ext cx="9225716" cy="132622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© Crown Copyright Images reproduced by courtesy of The National Archives, London, England</a:t>
            </a:r>
            <a:endParaRPr lang="en-US" sz="16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Image uploaded for educational purposes, all rights reserved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31154" r="62940" b="62816"/>
          <a:stretch/>
        </p:blipFill>
        <p:spPr bwMode="auto">
          <a:xfrm>
            <a:off x="0" y="2682009"/>
            <a:ext cx="3402281" cy="5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7" t="31471" r="13293" b="62816"/>
          <a:stretch/>
        </p:blipFill>
        <p:spPr bwMode="auto">
          <a:xfrm>
            <a:off x="6804560" y="2677062"/>
            <a:ext cx="2339439" cy="55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31040" r="38948" b="62816"/>
          <a:stretch/>
        </p:blipFill>
        <p:spPr bwMode="auto">
          <a:xfrm>
            <a:off x="3313216" y="2682009"/>
            <a:ext cx="3491345" cy="5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t="37308" r="38578" b="42816"/>
          <a:stretch/>
        </p:blipFill>
        <p:spPr bwMode="auto">
          <a:xfrm>
            <a:off x="0" y="3149929"/>
            <a:ext cx="6804561" cy="188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8" t="37505" r="14041" b="42424"/>
          <a:stretch/>
        </p:blipFill>
        <p:spPr bwMode="auto">
          <a:xfrm>
            <a:off x="6804559" y="3137241"/>
            <a:ext cx="2339439" cy="18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625" y="33303"/>
            <a:ext cx="3180807" cy="124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Transcript of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1901 Census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16953"/>
              </p:ext>
            </p:extLst>
          </p:nvPr>
        </p:nvGraphicFramePr>
        <p:xfrm>
          <a:off x="118987" y="1054053"/>
          <a:ext cx="8882742" cy="548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20"/>
                <a:gridCol w="1591293"/>
                <a:gridCol w="973777"/>
                <a:gridCol w="1104405"/>
                <a:gridCol w="1496291"/>
                <a:gridCol w="2042556"/>
              </a:tblGrid>
              <a:tr h="1062365"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Relationship</a:t>
                      </a:r>
                      <a:r>
                        <a:rPr lang="en-GB" baseline="0" dirty="0" smtClean="0"/>
                        <a:t> to head of family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Marital</a:t>
                      </a:r>
                      <a:r>
                        <a:rPr lang="en-GB" baseline="0" dirty="0" smtClean="0"/>
                        <a:t> status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Age at last birthday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Occupation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Birthplace</a:t>
                      </a:r>
                      <a:endParaRPr lang="en-GB" dirty="0"/>
                    </a:p>
                  </a:txBody>
                  <a:tcPr/>
                </a:tc>
              </a:tr>
              <a:tr h="58161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Eli Cornwell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Head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Married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Tram Driver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Cambridgeshire</a:t>
                      </a:r>
                      <a:endParaRPr lang="en-GB" sz="1800" dirty="0"/>
                    </a:p>
                  </a:txBody>
                  <a:tcPr/>
                </a:tc>
              </a:tr>
              <a:tr h="36813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Lily Cornwell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Wife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Married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-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Leighton Buzzard, Bedfordshire</a:t>
                      </a:r>
                      <a:endParaRPr lang="en-GB" sz="1800" dirty="0"/>
                    </a:p>
                  </a:txBody>
                  <a:tcPr/>
                </a:tc>
              </a:tr>
              <a:tr h="51499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Arthur F Cornwell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Single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-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Stratford,</a:t>
                      </a:r>
                      <a:r>
                        <a:rPr lang="en-GB" sz="1800" baseline="0" dirty="0" smtClean="0"/>
                        <a:t> Essex</a:t>
                      </a:r>
                      <a:endParaRPr lang="en-GB" sz="1800" dirty="0"/>
                    </a:p>
                  </a:txBody>
                  <a:tcPr/>
                </a:tc>
              </a:tr>
              <a:tr h="52006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Alice M Cornwell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Daughter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Single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-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Poplar, Middlesex</a:t>
                      </a:r>
                      <a:endParaRPr lang="en-GB" sz="1800" dirty="0"/>
                    </a:p>
                  </a:txBody>
                  <a:tcPr/>
                </a:tc>
              </a:tr>
              <a:tr h="49518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Ernest E Cornwell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Single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-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Stratford,</a:t>
                      </a:r>
                      <a:r>
                        <a:rPr lang="en-GB" sz="1800" baseline="0" dirty="0" smtClean="0"/>
                        <a:t> Essex</a:t>
                      </a:r>
                      <a:endParaRPr lang="en-GB" sz="1800" dirty="0"/>
                    </a:p>
                  </a:txBody>
                  <a:tcPr/>
                </a:tc>
              </a:tr>
              <a:tr h="49518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John T Cornwell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Son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Single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-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Leyton, Essex</a:t>
                      </a:r>
                      <a:endParaRPr lang="en-GB" sz="1800" dirty="0"/>
                    </a:p>
                  </a:txBody>
                  <a:tcPr/>
                </a:tc>
              </a:tr>
              <a:tr h="49518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William George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Boarder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Married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Shoe Maker (Repairing)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Bishopsgate</a:t>
                      </a:r>
                      <a:r>
                        <a:rPr lang="en-GB" sz="1800" dirty="0" smtClean="0"/>
                        <a:t>, Middlesex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0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62" y="6044541"/>
            <a:ext cx="9285093" cy="132622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© Crown Copyright Images reproduced by courtesy of The National Archives, London, England</a:t>
            </a:r>
            <a:endParaRPr lang="en-US" sz="1600" dirty="0" smtClean="0">
              <a:solidFill>
                <a:schemeClr val="bg1"/>
              </a:solidFill>
              <a:effectLst/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Image uploaded for educational purposes, all rights reserved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2663" y="291645"/>
            <a:ext cx="8785611" cy="1667784"/>
          </a:xfrm>
        </p:spPr>
        <p:txBody>
          <a:bodyPr>
            <a:normAutofit/>
          </a:bodyPr>
          <a:lstStyle/>
          <a:p>
            <a:r>
              <a:rPr lang="en-GB" dirty="0" smtClean="0"/>
              <a:t>Extracts from 1911 Census </a:t>
            </a:r>
            <a:r>
              <a:rPr lang="en-GB" dirty="0"/>
              <a:t>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Walton Road School, Forest Gate, East Ham, Essex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8" t="24947" r="42538" b="69222"/>
          <a:stretch/>
        </p:blipFill>
        <p:spPr bwMode="auto">
          <a:xfrm>
            <a:off x="4436341" y="2336467"/>
            <a:ext cx="2652772" cy="7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25429" r="69901" b="69170"/>
          <a:stretch/>
        </p:blipFill>
        <p:spPr bwMode="auto">
          <a:xfrm>
            <a:off x="0" y="2336467"/>
            <a:ext cx="4780724" cy="7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8" t="25139" r="15160" b="69851"/>
          <a:stretch/>
        </p:blipFill>
        <p:spPr bwMode="auto">
          <a:xfrm>
            <a:off x="6884266" y="2351313"/>
            <a:ext cx="2271972" cy="72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86471" r="70396" b="10673"/>
          <a:stretch/>
        </p:blipFill>
        <p:spPr bwMode="auto">
          <a:xfrm>
            <a:off x="16708" y="3007423"/>
            <a:ext cx="4644570" cy="37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5" t="86120" r="44162" b="10846"/>
          <a:stretch/>
        </p:blipFill>
        <p:spPr bwMode="auto">
          <a:xfrm>
            <a:off x="4661278" y="2998513"/>
            <a:ext cx="3078160" cy="38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8" t="85463" r="14423" b="11250"/>
          <a:stretch/>
        </p:blipFill>
        <p:spPr bwMode="auto">
          <a:xfrm>
            <a:off x="6896289" y="2952642"/>
            <a:ext cx="2247711" cy="4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736" y="55658"/>
            <a:ext cx="3161763" cy="124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Transcript of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1911 Census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60123"/>
              </p:ext>
            </p:extLst>
          </p:nvPr>
        </p:nvGraphicFramePr>
        <p:xfrm>
          <a:off x="190236" y="2166313"/>
          <a:ext cx="8763757" cy="197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701"/>
                <a:gridCol w="1815843"/>
                <a:gridCol w="1328005"/>
                <a:gridCol w="1666782"/>
                <a:gridCol w="2042426"/>
              </a:tblGrid>
              <a:tr h="1062365"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Relationship</a:t>
                      </a:r>
                      <a:r>
                        <a:rPr lang="en-GB" baseline="0" dirty="0" smtClean="0"/>
                        <a:t> to head of family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Age at last birthday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Occupation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Birthplace</a:t>
                      </a:r>
                      <a:endParaRPr lang="en-GB" dirty="0"/>
                    </a:p>
                  </a:txBody>
                  <a:tcPr/>
                </a:tc>
              </a:tr>
              <a:tr h="58161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John Cornwell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Inmate [boarding school]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School [list of students continued]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Leyton,</a:t>
                      </a:r>
                      <a:r>
                        <a:rPr lang="en-GB" baseline="0" dirty="0" smtClean="0"/>
                        <a:t> Essex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662" y="42263"/>
            <a:ext cx="8785611" cy="1470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Extracts from Royal Navy Seaman record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662" y="6246416"/>
            <a:ext cx="9285093" cy="132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 typeface="Wingdings" charset="2"/>
              <a:buNone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 typeface="Wingdings" charset="2"/>
              <a:buChar char="§"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Wingdings" charset="2"/>
              <a:buChar char="§"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60000" indent="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None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0000" indent="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None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© Crown Copyright Images reproduced by courtesy of The National Archives, London, England</a:t>
            </a:r>
          </a:p>
          <a:p>
            <a:r>
              <a:rPr lang="en-US" sz="1600" smtClean="0">
                <a:solidFill>
                  <a:schemeClr val="bg1"/>
                </a:solidFill>
              </a:rPr>
              <a:t>Image uploaded for educational purposes, all rights reserved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t="44979" r="51447" b="37126"/>
          <a:stretch/>
        </p:blipFill>
        <p:spPr bwMode="auto">
          <a:xfrm>
            <a:off x="368549" y="1959429"/>
            <a:ext cx="8300438" cy="268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9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" y="495039"/>
            <a:ext cx="4804649" cy="124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Transcript of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Royal Navy Seaman record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47699"/>
              </p:ext>
            </p:extLst>
          </p:nvPr>
        </p:nvGraphicFramePr>
        <p:xfrm>
          <a:off x="95003" y="1945485"/>
          <a:ext cx="8965870" cy="23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20"/>
                <a:gridCol w="5248894"/>
                <a:gridCol w="2042556"/>
              </a:tblGrid>
              <a:tr h="65629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Ship</a:t>
                      </a:r>
                      <a:r>
                        <a:rPr lang="en-GB" sz="1600" baseline="0" dirty="0" smtClean="0"/>
                        <a:t> etc.</a:t>
                      </a:r>
                      <a:r>
                        <a:rPr lang="en-GB" sz="1600" dirty="0" smtClean="0"/>
                        <a:t> served in: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Rating [rank] and dates: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If discharged, whither</a:t>
                      </a:r>
                      <a:r>
                        <a:rPr lang="en-GB" sz="1600" baseline="0" dirty="0" smtClean="0"/>
                        <a:t> and for what cause</a:t>
                      </a:r>
                      <a:endParaRPr lang="en-GB" sz="1600" dirty="0"/>
                    </a:p>
                  </a:txBody>
                  <a:tcPr/>
                </a:tc>
              </a:tr>
              <a:tr h="68653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Vivid</a:t>
                      </a:r>
                      <a:r>
                        <a:rPr lang="en-GB" sz="1600" baseline="0" dirty="0" smtClean="0"/>
                        <a:t> 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dirty="0" smtClean="0"/>
                        <a:t>Boy Second Class 31 July 1915 to 22 January 1916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 smtClean="0"/>
                        <a:t>Boy First Class 22 January 1916 to 1 May 1916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/>
                </a:tc>
              </a:tr>
              <a:tr h="65629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Chester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- Boy First Class 2 May 1916 to 2 June 1916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DD [Discharged Dead]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4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-11981" y="6539269"/>
            <a:ext cx="10889777" cy="132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 typeface="Wingdings" charset="2"/>
              <a:buNone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 typeface="Wingdings" charset="2"/>
              <a:buChar char="§"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Wingdings" charset="2"/>
              <a:buChar char="§"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60000" indent="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None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360000" indent="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None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Image uploaded for educational purposes, all rights reserved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7030" r="22969" b="12970"/>
          <a:stretch/>
        </p:blipFill>
        <p:spPr bwMode="auto">
          <a:xfrm>
            <a:off x="17515" y="1"/>
            <a:ext cx="9126485" cy="64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WM_PowerPoint_LoftFWW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ojection">
  <a:themeElements>
    <a:clrScheme name="Custom 3">
      <a:dk1>
        <a:srgbClr val="000000"/>
      </a:dk1>
      <a:lt1>
        <a:srgbClr val="FFFFFF"/>
      </a:lt1>
      <a:dk2>
        <a:srgbClr val="455560"/>
      </a:dk2>
      <a:lt2>
        <a:srgbClr val="FFFFFF"/>
      </a:lt2>
      <a:accent1>
        <a:srgbClr val="CC0033"/>
      </a:accent1>
      <a:accent2>
        <a:srgbClr val="01A3AF"/>
      </a:accent2>
      <a:accent3>
        <a:srgbClr val="AC924D"/>
      </a:accent3>
      <a:accent4>
        <a:srgbClr val="455560"/>
      </a:accent4>
      <a:accent5>
        <a:srgbClr val="FF9933"/>
      </a:accent5>
      <a:accent6>
        <a:srgbClr val="044E7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int">
  <a:themeElements>
    <a:clrScheme name="Custom 8">
      <a:dk1>
        <a:srgbClr val="663366"/>
      </a:dk1>
      <a:lt1>
        <a:srgbClr val="FFFFFF"/>
      </a:lt1>
      <a:dk2>
        <a:srgbClr val="455560"/>
      </a:dk2>
      <a:lt2>
        <a:srgbClr val="FFFFFF"/>
      </a:lt2>
      <a:accent1>
        <a:srgbClr val="CC0033"/>
      </a:accent1>
      <a:accent2>
        <a:srgbClr val="01A3AF"/>
      </a:accent2>
      <a:accent3>
        <a:srgbClr val="AC924D"/>
      </a:accent3>
      <a:accent4>
        <a:srgbClr val="455560"/>
      </a:accent4>
      <a:accent5>
        <a:srgbClr val="FF9933"/>
      </a:accent5>
      <a:accent6>
        <a:srgbClr val="044E7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IWM_PowerPoint_LoftFWW">
  <a:themeElements>
    <a:clrScheme name="Custom 7">
      <a:dk1>
        <a:srgbClr val="000000"/>
      </a:dk1>
      <a:lt1>
        <a:srgbClr val="FFFFFF"/>
      </a:lt1>
      <a:dk2>
        <a:srgbClr val="455560"/>
      </a:dk2>
      <a:lt2>
        <a:srgbClr val="FFFFFF"/>
      </a:lt2>
      <a:accent1>
        <a:srgbClr val="CC0033"/>
      </a:accent1>
      <a:accent2>
        <a:srgbClr val="FFFFFE"/>
      </a:accent2>
      <a:accent3>
        <a:srgbClr val="AC924D"/>
      </a:accent3>
      <a:accent4>
        <a:srgbClr val="455560"/>
      </a:accent4>
      <a:accent5>
        <a:srgbClr val="FF9933"/>
      </a:accent5>
      <a:accent6>
        <a:srgbClr val="044E7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IWM_PowerPoint_LoftFWW</Template>
  <TotalTime>1935</TotalTime>
  <Words>527</Words>
  <Application>Microsoft Office PowerPoint</Application>
  <PresentationFormat>On-screen Show (4:3)</PresentationFormat>
  <Paragraphs>112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Wingdings</vt:lpstr>
      <vt:lpstr>IWM_PowerPoint_LoftFWW</vt:lpstr>
      <vt:lpstr>Projection</vt:lpstr>
      <vt:lpstr>Print</vt:lpstr>
      <vt:lpstr>1_IWM_PowerPoint_LoftFWW</vt:lpstr>
      <vt:lpstr>PowerPoint Presentation</vt:lpstr>
      <vt:lpstr>IWM Learning Resources:  Terms of Use</vt:lpstr>
      <vt:lpstr>Extracts from 1901 Census –  Clyde Place, Low Leyton, Essex</vt:lpstr>
      <vt:lpstr>PowerPoint Presentation</vt:lpstr>
      <vt:lpstr>Extracts from 1911 Census –  Walton Road School, Forest Gate, East Ham, Essex</vt:lpstr>
      <vt:lpstr>PowerPoint Presentation</vt:lpstr>
      <vt:lpstr>PowerPoint Presentation</vt:lpstr>
      <vt:lpstr>PowerPoint Presentation</vt:lpstr>
      <vt:lpstr>PowerPoint Presentation</vt:lpstr>
      <vt:lpstr>Victoria Cross Recipients register</vt:lpstr>
      <vt:lpstr>PowerPoint Presentation</vt:lpstr>
      <vt:lpstr> </vt:lpstr>
    </vt:vector>
  </TitlesOfParts>
  <Company>Imperial War Museums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29 January 2014</dc:title>
  <dc:creator>Melanie Donnelly</dc:creator>
  <cp:lastModifiedBy>Charlotte Czyzyk</cp:lastModifiedBy>
  <cp:revision>189</cp:revision>
  <dcterms:created xsi:type="dcterms:W3CDTF">2014-02-01T10:35:39Z</dcterms:created>
  <dcterms:modified xsi:type="dcterms:W3CDTF">2019-03-08T16:27:24Z</dcterms:modified>
  <cp:contentStatus/>
</cp:coreProperties>
</file>